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33"/>
  </p:normalViewPr>
  <p:slideViewPr>
    <p:cSldViewPr snapToGrid="0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F0D1E9-8FAC-8C79-8043-B4B9918BA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9C7ABF-AAAA-175B-40EF-C227A98F1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67567A-F56E-B999-8FB9-B3B0DCAEC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BD67BB-182F-5CFC-321E-67E25D35A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5A1F0B-5E86-CA24-0450-F6865EB6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32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0D2BF-6575-0F60-3A27-5D5BABDA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429760-F875-0536-BF6B-63E85DA3C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C60B74-FFB9-EB89-8754-7BF669AD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C70530-DDDA-8EA2-CEFF-216091B5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5F1FAF-4E2A-4F03-805E-F8CE6EEC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20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10D13C1-3523-A53B-9A83-A65C6B6EE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6249BC-DDB7-0ED2-2150-D6C485B22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D00A21-0D36-D277-C276-5DB8ED8B2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576E11-2414-E8A2-6F6C-BA4581B61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5FE5CF-EEB7-EA1E-D76F-F1E5D256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81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94419-262C-355F-04D7-6BBC5D37A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736D8D-2FD2-A614-428B-996A8DAA1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1CDF31-BBCD-09AA-8BFA-B05B720D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E917F1-61F5-F828-1519-E1E89F9B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8BA67-83D5-2441-064B-2D3C7C9C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42459-8C8A-2270-6C64-90C05AB2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E41768-4348-6030-E30C-31FA22985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C16219-F3F8-6D23-7E30-40B34A665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4514CD-C715-FAD2-4771-C6CC60BC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187DE-C7EB-AFE3-578A-AE8770BF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22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86919-91FD-FE6F-241C-2F91C257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144DC7-2F8E-1A89-C843-D9B9C4F7F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D11326C-40F8-BF62-5EF7-7FF2BE691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763DB2-236F-B2E3-DFF4-5B7A600DF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DA26B7-83A8-E6A8-FCF2-94B82F10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9FF6ED-5F14-A083-AD01-C2709B892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67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CCF08-1506-F109-D19C-A1D8ABB02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DC63B2-FEDC-0ADC-C19D-EE6DB252C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775058-4ACE-EF66-C325-406D1A7EA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FE0168-3278-8311-6827-416BCA366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781BD76-4704-CA34-14C5-0C8B67492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24B62B-9476-B37B-41A5-0F0F8020B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2BDF3A-2BC7-F97E-A58A-B8DB32E0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57B4E92-165A-B2AF-86AD-5A4DEB56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67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33E31-A828-A32E-D55C-8A5C0486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443965-4FB0-8F62-3001-F13B9800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3548AB-3C7D-83F5-1A88-C4B70E4F7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C517C5-D83A-ADB1-3111-03691FDE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3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3449FE8-F1FB-8C38-C48E-7B82CCF4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4098185-36F9-3847-B61B-55142729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E9C6F9-C803-E0C7-7FA1-3812323F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54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F97422-CAD3-7666-1A35-99A34C39A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98375C-0231-E895-5D9C-DCC772E28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9953F3-6A71-AFC1-E915-9A1FCF41A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E26EEA-9A30-4D12-8A58-95DF7AA6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85DF77-BFFE-37F1-6703-9F42D076B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942A90-BEE8-38BD-5956-134E3ACC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78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BB674-D9A3-3162-FFBC-39FC4D29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1066B3-54C7-9659-47F8-4505E4348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580E83-536A-2B2D-9A9E-82DB7F044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783212-F0C8-E2FA-9AAB-73C4FE9A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1687F9-38F6-1BAA-C988-96CE63EEF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7F6C75-824C-E864-F90C-8B53FAAA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24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E2C1193-FD63-DFC6-86AB-25A3E850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EF72D1-F274-7E9B-811A-5940AD6E7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052D93-8B1C-EF4C-B21F-539D24E97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4993E-076B-6C49-A95B-AFA083CECA58}" type="datetimeFigureOut">
              <a:rPr lang="fr-FR" smtClean="0"/>
              <a:t>27/10/2023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CC11E0-8BE7-665A-39BD-D31A3ABF4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D27A98-0F3C-D191-C94D-0ABF0A2236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3D30E-C991-9F4E-B180-7AB0EEE550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15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12575" y="912979"/>
          <a:ext cx="9760224" cy="56431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0056">
                  <a:extLst>
                    <a:ext uri="{9D8B030D-6E8A-4147-A177-3AD203B41FA5}">
                      <a16:colId xmlns:a16="http://schemas.microsoft.com/office/drawing/2014/main" val="2765820674"/>
                    </a:ext>
                  </a:extLst>
                </a:gridCol>
                <a:gridCol w="2440056">
                  <a:extLst>
                    <a:ext uri="{9D8B030D-6E8A-4147-A177-3AD203B41FA5}">
                      <a16:colId xmlns:a16="http://schemas.microsoft.com/office/drawing/2014/main" val="862971189"/>
                    </a:ext>
                  </a:extLst>
                </a:gridCol>
                <a:gridCol w="2440056">
                  <a:extLst>
                    <a:ext uri="{9D8B030D-6E8A-4147-A177-3AD203B41FA5}">
                      <a16:colId xmlns:a16="http://schemas.microsoft.com/office/drawing/2014/main" val="3920373998"/>
                    </a:ext>
                  </a:extLst>
                </a:gridCol>
                <a:gridCol w="2440056">
                  <a:extLst>
                    <a:ext uri="{9D8B030D-6E8A-4147-A177-3AD203B41FA5}">
                      <a16:colId xmlns:a16="http://schemas.microsoft.com/office/drawing/2014/main" val="215307465"/>
                    </a:ext>
                  </a:extLst>
                </a:gridCol>
              </a:tblGrid>
              <a:tr h="1497486">
                <a:tc>
                  <a:txBody>
                    <a:bodyPr/>
                    <a:lstStyle/>
                    <a:p>
                      <a:r>
                        <a:rPr lang="fr-FR" sz="1100" b="1" i="0" dirty="0"/>
                        <a:t>Informations générales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Traits de personnalité </a:t>
                      </a:r>
                    </a:p>
                    <a:p>
                      <a:endParaRPr lang="fr-FR" sz="1000" dirty="0"/>
                    </a:p>
                    <a:p>
                      <a:endParaRPr lang="fr-FR" dirty="0">
                        <a:solidFill>
                          <a:srgbClr val="323B5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Intérêts,</a:t>
                      </a:r>
                      <a:r>
                        <a:rPr lang="fr-FR" sz="1100" b="1" baseline="0" dirty="0"/>
                        <a:t> </a:t>
                      </a:r>
                      <a:r>
                        <a:rPr lang="fr-FR" sz="1100" b="1" dirty="0"/>
                        <a:t>Passion et Habitudes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Valeurs </a:t>
                      </a:r>
                    </a:p>
                    <a:p>
                      <a:endParaRPr lang="fr-FR" sz="1000" dirty="0"/>
                    </a:p>
                    <a:p>
                      <a:endParaRPr lang="fr-FR" dirty="0">
                        <a:solidFill>
                          <a:srgbClr val="323B5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725477"/>
                  </a:ext>
                </a:extLst>
              </a:tr>
              <a:tr h="2490555">
                <a:tc>
                  <a:txBody>
                    <a:bodyPr/>
                    <a:lstStyle/>
                    <a:p>
                      <a:r>
                        <a:rPr lang="fr-FR" sz="1100" b="1" baseline="0" dirty="0"/>
                        <a:t>Canaux de communication  </a:t>
                      </a:r>
                    </a:p>
                    <a:p>
                      <a:endParaRPr lang="fr-FR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Centre</a:t>
                      </a:r>
                      <a:r>
                        <a:rPr lang="fr-FR" sz="1100" b="1" baseline="0" dirty="0"/>
                        <a:t> d’intérêts professionnels et sources d’informations</a:t>
                      </a:r>
                    </a:p>
                    <a:p>
                      <a:endParaRPr lang="fr-FR" sz="1000" baseline="0" dirty="0"/>
                    </a:p>
                    <a:p>
                      <a:endParaRPr lang="fr-FR" sz="1000" b="0" i="1" dirty="0">
                        <a:solidFill>
                          <a:srgbClr val="323B5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Motivation</a:t>
                      </a:r>
                    </a:p>
                    <a:p>
                      <a:endParaRPr lang="fr-FR" sz="1000" dirty="0"/>
                    </a:p>
                    <a:p>
                      <a:endParaRPr lang="fr-FR" sz="1000" i="1" baseline="0" dirty="0"/>
                    </a:p>
                    <a:p>
                      <a:endParaRPr lang="fr-FR" sz="1000" baseline="0" dirty="0"/>
                    </a:p>
                    <a:p>
                      <a:endParaRPr lang="fr-FR" sz="1000" baseline="0" dirty="0"/>
                    </a:p>
                    <a:p>
                      <a:endParaRPr lang="fr-FR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Objectifs</a:t>
                      </a:r>
                      <a:r>
                        <a:rPr lang="fr-FR" sz="1100" b="1" baseline="0" dirty="0"/>
                        <a:t> </a:t>
                      </a:r>
                      <a:r>
                        <a:rPr lang="fr-FR" sz="1100" b="1" dirty="0"/>
                        <a:t>et Défis</a:t>
                      </a:r>
                    </a:p>
                    <a:p>
                      <a:endParaRPr lang="fr-FR" sz="1000" baseline="0" dirty="0"/>
                    </a:p>
                    <a:p>
                      <a:endParaRPr lang="fr-FR" sz="1000" i="1" baseline="0" dirty="0"/>
                    </a:p>
                    <a:p>
                      <a:endParaRPr lang="fr-FR" sz="1000" b="0" i="1" baseline="0" dirty="0">
                        <a:solidFill>
                          <a:srgbClr val="323B5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Frustrations,</a:t>
                      </a:r>
                      <a:r>
                        <a:rPr lang="fr-FR" sz="1100" b="1" baseline="0" dirty="0"/>
                        <a:t> b</a:t>
                      </a:r>
                      <a:r>
                        <a:rPr lang="fr-FR" sz="1100" b="1" dirty="0"/>
                        <a:t>esoins et attentes</a:t>
                      </a:r>
                    </a:p>
                    <a:p>
                      <a:endParaRPr lang="fr-FR" sz="1000" dirty="0"/>
                    </a:p>
                    <a:p>
                      <a:endParaRPr lang="fr-FR" sz="1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666040"/>
                  </a:ext>
                </a:extLst>
              </a:tr>
              <a:tr h="1655115">
                <a:tc>
                  <a:txBody>
                    <a:bodyPr/>
                    <a:lstStyle/>
                    <a:p>
                      <a:r>
                        <a:rPr lang="fr-FR" sz="1100" b="1" dirty="0"/>
                        <a:t>Citations réelles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Objections à l’achat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Parcours d’achat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/>
                        <a:t>Elevator</a:t>
                      </a:r>
                      <a:r>
                        <a:rPr lang="fr-FR" sz="1100" b="1" baseline="0" dirty="0"/>
                        <a:t> pitch </a:t>
                      </a:r>
                    </a:p>
                    <a:p>
                      <a:endParaRPr lang="fr-FR" sz="1000" baseline="0" dirty="0"/>
                    </a:p>
                    <a:p>
                      <a:endParaRPr lang="fr-FR" dirty="0">
                        <a:solidFill>
                          <a:srgbClr val="323B5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961684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00942" y="298489"/>
            <a:ext cx="3838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323B5A"/>
                </a:solidFill>
              </a:rPr>
              <a:t>Persona Canvas – Modèle vierge</a:t>
            </a:r>
          </a:p>
          <a:p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21187" y="206156"/>
            <a:ext cx="7576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323B5A"/>
                </a:solidFill>
              </a:rPr>
              <a:t>Persona type :__________________      Auteur :_____________     </a:t>
            </a:r>
          </a:p>
          <a:p>
            <a:r>
              <a:rPr lang="fr-FR" sz="1600" b="1" dirty="0">
                <a:solidFill>
                  <a:srgbClr val="323B5A"/>
                </a:solidFill>
              </a:rPr>
              <a:t>                                                                        Date :_______________</a:t>
            </a:r>
            <a:endParaRPr lang="fr-FR" sz="1600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6092687" y="3617897"/>
            <a:ext cx="2435766" cy="8480"/>
          </a:xfrm>
          <a:prstGeom prst="line">
            <a:avLst/>
          </a:prstGeom>
          <a:ln w="1905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8" t="16561" r="72427" b="72559"/>
          <a:stretch/>
        </p:blipFill>
        <p:spPr>
          <a:xfrm>
            <a:off x="3120606" y="1972917"/>
            <a:ext cx="446557" cy="41034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17" t="16880" r="48641" b="73840"/>
          <a:stretch/>
        </p:blipFill>
        <p:spPr>
          <a:xfrm>
            <a:off x="5636426" y="1953874"/>
            <a:ext cx="390525" cy="41945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32" t="23440" r="4466" b="66960"/>
          <a:stretch/>
        </p:blipFill>
        <p:spPr>
          <a:xfrm>
            <a:off x="8058114" y="1992539"/>
            <a:ext cx="431559" cy="380788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24"/>
          <a:stretch/>
        </p:blipFill>
        <p:spPr>
          <a:xfrm>
            <a:off x="10586322" y="2060788"/>
            <a:ext cx="332709" cy="318656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87" t="20399" r="27864" b="71281"/>
          <a:stretch/>
        </p:blipFill>
        <p:spPr>
          <a:xfrm>
            <a:off x="3109963" y="4389295"/>
            <a:ext cx="457200" cy="4572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470" y="4460055"/>
            <a:ext cx="442914" cy="44291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44" t="52560" r="4563" b="37840"/>
          <a:stretch/>
        </p:blipFill>
        <p:spPr>
          <a:xfrm>
            <a:off x="8126032" y="3286387"/>
            <a:ext cx="355359" cy="300303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2" t="48080" r="73465" b="39960"/>
          <a:stretch/>
        </p:blipFill>
        <p:spPr>
          <a:xfrm>
            <a:off x="8063738" y="4420299"/>
            <a:ext cx="420309" cy="44063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59929" y="4490510"/>
            <a:ext cx="375863" cy="375863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60" t="68240" r="70388" b="22320"/>
          <a:stretch/>
        </p:blipFill>
        <p:spPr>
          <a:xfrm>
            <a:off x="3169071" y="6093577"/>
            <a:ext cx="446557" cy="429090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09" t="71920" r="3883" b="18800"/>
          <a:stretch/>
        </p:blipFill>
        <p:spPr>
          <a:xfrm>
            <a:off x="5582062" y="6118901"/>
            <a:ext cx="453261" cy="398320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265" y="6109234"/>
            <a:ext cx="438150" cy="43815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51" t="71120" r="47864" b="20240"/>
          <a:stretch/>
        </p:blipFill>
        <p:spPr>
          <a:xfrm>
            <a:off x="10281501" y="6063760"/>
            <a:ext cx="654291" cy="47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4382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FC515E0699774B980BA86DC8DC7C37" ma:contentTypeVersion="12" ma:contentTypeDescription="Crée un document." ma:contentTypeScope="" ma:versionID="b5fa1a4fd8da564a8268e840d5dd0b21">
  <xsd:schema xmlns:xsd="http://www.w3.org/2001/XMLSchema" xmlns:xs="http://www.w3.org/2001/XMLSchema" xmlns:p="http://schemas.microsoft.com/office/2006/metadata/properties" xmlns:ns2="487d15b7-a540-4977-b1bb-1f2e5a0b418a" xmlns:ns3="97dc7265-4962-49b3-927b-f9e2ff81020e" targetNamespace="http://schemas.microsoft.com/office/2006/metadata/properties" ma:root="true" ma:fieldsID="7bba96669a1e28c3fb5fd1e7ec65ca68" ns2:_="" ns3:_="">
    <xsd:import namespace="487d15b7-a540-4977-b1bb-1f2e5a0b418a"/>
    <xsd:import namespace="97dc7265-4962-49b3-927b-f9e2ff8102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d15b7-a540-4977-b1bb-1f2e5a0b4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98a06d1d-5981-4e19-be38-a488f503ed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9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c7265-4962-49b3-927b-f9e2ff81020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bc4137e-302b-490d-a70a-7a542f87d71e}" ma:internalName="TaxCatchAll" ma:showField="CatchAllData" ma:web="97dc7265-4962-49b3-927b-f9e2ff8102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7d15b7-a540-4977-b1bb-1f2e5a0b418a">
      <Terms xmlns="http://schemas.microsoft.com/office/infopath/2007/PartnerControls"/>
    </lcf76f155ced4ddcb4097134ff3c332f>
    <_Flow_SignoffStatus xmlns="487d15b7-a540-4977-b1bb-1f2e5a0b418a" xsi:nil="true"/>
    <TaxCatchAll xmlns="97dc7265-4962-49b3-927b-f9e2ff81020e" xsi:nil="true"/>
  </documentManagement>
</p:properties>
</file>

<file path=customXml/itemProps1.xml><?xml version="1.0" encoding="utf-8"?>
<ds:datastoreItem xmlns:ds="http://schemas.openxmlformats.org/officeDocument/2006/customXml" ds:itemID="{3FA2958F-987F-4C70-9371-3570039FF36E}"/>
</file>

<file path=customXml/itemProps2.xml><?xml version="1.0" encoding="utf-8"?>
<ds:datastoreItem xmlns:ds="http://schemas.openxmlformats.org/officeDocument/2006/customXml" ds:itemID="{05089659-8748-436C-B3E9-470EF151499B}"/>
</file>

<file path=customXml/itemProps3.xml><?xml version="1.0" encoding="utf-8"?>
<ds:datastoreItem xmlns:ds="http://schemas.openxmlformats.org/officeDocument/2006/customXml" ds:itemID="{ACBF7A1A-14DD-47AD-995A-ED1979CB9BB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Macintosh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 Droulans</dc:creator>
  <cp:lastModifiedBy>Sylvie Droulans</cp:lastModifiedBy>
  <cp:revision>1</cp:revision>
  <dcterms:created xsi:type="dcterms:W3CDTF">2023-10-27T16:14:12Z</dcterms:created>
  <dcterms:modified xsi:type="dcterms:W3CDTF">2023-10-27T16:14:42Z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0x01010028FC515E0699774B980BA86DC8DC7C37</vt:lpwstr>
  </property>
</Properties>
</file>