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34" r:id="rId5"/>
    <p:sldId id="2536" r:id="rId6"/>
    <p:sldId id="2537" r:id="rId7"/>
    <p:sldId id="2538" r:id="rId8"/>
    <p:sldId id="2539" r:id="rId9"/>
    <p:sldId id="2540" r:id="rId10"/>
    <p:sldId id="2541" r:id="rId11"/>
    <p:sldId id="2542" r:id="rId12"/>
    <p:sldId id="2454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F0371B-DCD2-D79D-F31C-8C3A5882F83F}" name="Utilisateur invité" initials="Ui" userId="S::urn:spo:anon#5f048b79041c007cb33eb042fd6b924391309f681f2d92756c139602cee4c8c6::" providerId="AD"/>
  <p188:author id="{0D94A64D-03A6-F5EC-68A7-BE740FA3BABE}" name="Marie Dagnely" initials="MD" userId="S::marie.dagnely@consomaction.be::b6921387-ed68-4bb5-849d-3a4ba346f6a4" providerId="AD"/>
  <p188:author id="{7195B94F-E84D-9359-A958-B059B10D454C}" name="Sylvie Droulans" initials="SD" userId="S::sylvie.droulans@consomaction.be::1db69ec4-0bdd-424b-b99d-94e8e5006ad3" providerId="AD"/>
  <p188:author id="{36F3B2A7-815F-7435-5EF2-34862CD4BAF5}" name="caroline@collectif5c.be" initials="ca" userId="S::urn:spo:guest#caroline@collectif5c.be::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se Bauduin" initials="LB" lastIdx="1" clrIdx="0">
    <p:extLst>
      <p:ext uri="{19B8F6BF-5375-455C-9EA6-DF929625EA0E}">
        <p15:presenceInfo xmlns:p15="http://schemas.microsoft.com/office/powerpoint/2012/main" userId="S::lyse.bauduin@mangerdemain.be::57dd6796-c28b-485d-83ed-ceb55ca9e806" providerId="AD"/>
      </p:ext>
    </p:extLst>
  </p:cmAuthor>
  <p:cmAuthor id="2" name="Elodie Lobet" initials="EL" lastIdx="1" clrIdx="1">
    <p:extLst>
      <p:ext uri="{19B8F6BF-5375-455C-9EA6-DF929625EA0E}">
        <p15:presenceInfo xmlns:p15="http://schemas.microsoft.com/office/powerpoint/2012/main" userId="S-1-5-21-3244368511-3075686664-2850739181-12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1853"/>
    <a:srgbClr val="2BB09B"/>
    <a:srgbClr val="ED6354"/>
    <a:srgbClr val="C0E7E0"/>
    <a:srgbClr val="8DD29B"/>
    <a:srgbClr val="005F61"/>
    <a:srgbClr val="FC2865"/>
    <a:srgbClr val="EB5141"/>
    <a:srgbClr val="92BED6"/>
    <a:srgbClr val="E70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B956AC-3012-D63E-2510-BCCFC620C87D}" v="72" dt="2025-01-30T09:52:23.822"/>
    <p1510:client id="{45499492-3317-64F1-AF77-50FC1D0571F6}" v="17" dt="2025-01-28T12:09:10.082"/>
    <p1510:client id="{5AEF9FE6-DFC5-10FD-2443-FD0741A5D724}" v="76" dt="2025-01-30T09:27:57.991"/>
    <p1510:client id="{7C08B6FE-8110-6B50-9FD9-C183B9C9CDD9}" v="579" dt="2025-01-30T09:21:16.704"/>
    <p1510:client id="{9D6EDF11-A4AA-F273-CEC9-851762F1C9C9}" v="14" dt="2025-01-28T11:49:03.0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58E0C-B651-4A9D-BE3B-5C832A91DBA7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3A2F6-E1C7-41BF-A85A-7C548F33485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6785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5121FD-EFF7-4C2F-AA8A-E3E233C09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9A3BEE-B895-4471-8B53-38EC97672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785BE6-D0B0-4354-9BD9-74F0E5DB8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36306C-776A-4CF4-B6DE-7BD9E3382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FA6C1E-B792-43FB-BAED-FF3E0D439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9254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DF5FCC-2145-4155-861A-ACC478A0E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1CF419-E70D-4548-B9B7-DC4BB4E39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6B8B03-34DC-4ED2-9393-676EC1C5D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2D3B1D-EEE8-4A25-BF34-34E4B4773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D57D21-C9A4-487C-A3E3-2B03407A6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341838-B419-4BCD-8D23-A9D430AF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508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9ED94-7468-4B52-BC90-90620620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755C4D2-1D56-4834-9301-38D335920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9E0FAD-2135-4776-B296-6245D86D4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D30DEC-6921-4235-8B59-584731FF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87AC7-6D00-4FA5-B906-A869A9C79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391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83D96FB-CB44-45FE-94DA-EEAFD17A51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626AAA-E4C6-47D3-B93F-D0567CAEB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CE9CD8-5994-4325-9B6C-122A2BA7A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868CC3-0877-49CA-BD17-AB2D2D5D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B25322-16F1-47DA-B582-E59B4664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969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AA9DD3-7C04-4882-A2FF-0109A0008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6644B9-6B42-4C3F-A2B4-0D4F020F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E1FFF1-6E2A-4D74-A10A-75A493A20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383125-F24C-494D-8522-7117380E3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E516CCF-5C30-4F5A-8D1D-C545743809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8343"/>
          </a:xfrm>
          <a:prstGeom prst="rect">
            <a:avLst/>
          </a:prstGeom>
        </p:spPr>
      </p:pic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4A89A9FA-B6B0-41B3-9578-F9D00EBBE430}"/>
              </a:ext>
            </a:extLst>
          </p:cNvPr>
          <p:cNvSpPr/>
          <p:nvPr userDrawn="1"/>
        </p:nvSpPr>
        <p:spPr>
          <a:xfrm>
            <a:off x="688931" y="538619"/>
            <a:ext cx="5974916" cy="1097936"/>
          </a:xfrm>
          <a:prstGeom prst="roundRect">
            <a:avLst/>
          </a:prstGeom>
          <a:solidFill>
            <a:srgbClr val="EC6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4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K Lemon Yellow Sun" panose="02000000000000000000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93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AA9DD3-7C04-4882-A2FF-0109A0008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6644B9-6B42-4C3F-A2B4-0D4F020F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E1FFF1-6E2A-4D74-A10A-75A493A20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383125-F24C-494D-8522-7117380E3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E516CCF-5C30-4F5A-8D1D-C545743809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6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EA488B-58EA-479E-922E-D592A2C93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515DDC-72A0-4988-8672-754C7F48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1EB3C9-4E41-49F2-A578-E00813951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949F1E-315D-40F9-82A9-E34C08C8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C31EF9-BBC5-428A-ADD3-7053A886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20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484067-F449-4841-9D6E-65C0B4E67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3A82E0-1AE8-449F-94E2-756564AE7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B2F195-387B-4FD5-B4AD-78D9A7EF2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226F67-BE20-41AA-B474-DECB01495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945BBA-8FD7-4C97-93FF-0551C1321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D94A3F-E8D4-452D-AFE5-15D1D2674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070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EBAB5-CBF5-4E6E-8B6B-B4520124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72BD08-BD5E-4CB7-9C8C-F63FE9822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FEE9C7-F6F1-4965-BFD7-56BFE7E19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79340D-00A9-4FB0-B1B7-E0DCD92F0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7CA3E5-D55F-476A-8D99-D5883E878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F66D8D-8C51-4E75-BA34-0ED1D5D8C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C659AAB-9ACC-4696-BAC8-6B9B86E1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AC895CF-39F0-4ABD-8E29-9B00ADF04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0468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BF9EF9-9C27-4CB1-B3DC-E64F7FD1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368E2F4-E275-44BA-9789-6325E4C4E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A034E5-65CF-429B-81C6-CC5B18338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187A04-241E-4155-B959-0210092B5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971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8699D7-DEAB-45F0-BF7C-ECDC21642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E9944F-FDBD-4B44-8E84-43385167A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C23F35-F088-4C4E-9CA7-7A2973B5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9155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CFC949-9273-4361-8E31-6697BBE1D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E67A79-CD5D-4BC0-9339-01A5C2337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FDFFB9-BB26-4BC6-9D1B-D14364F06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F82788-5D1A-41EA-9A1A-B7EB127E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64E019-17D3-4679-99CC-218259248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61E310-DAD5-49C2-959E-8B22DF1A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3839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64371CC-8F0D-4429-ADEC-25C39356A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097CFE-F074-4930-BF5C-9AF7ADC19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7C2C67-5E30-4554-85AE-FE391900B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3AA45-5426-49EF-87EF-64832409BC60}" type="datetimeFigureOut">
              <a:rPr lang="fr-BE" smtClean="0"/>
              <a:t>30-01-25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36674-BC90-40D5-A720-A3B44C513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445C3-4AA0-449D-96F7-ED6EF44AF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C734-F8AD-44EA-8D05-F98AEA10D4C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6455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7sur7.be/belgique/cette-choregraphie-tiktok-du-ps-raillee-par-les-internautes-malaisant~a62bf974/?referrer=https%3A%2F%2Fwww.ecosia.org%2F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contenus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professionnels</a:t>
            </a:r>
            <a:r>
              <a:rPr lang="en-US">
                <a:ea typeface="Calibri"/>
                <a:cs typeface="Calibri"/>
              </a:rPr>
              <a:t>,</a:t>
            </a:r>
            <a:r>
              <a:rPr lang="en-US">
                <a:ea typeface="+mn-lt"/>
                <a:cs typeface="+mn-lt"/>
              </a:rPr>
              <a:t> des </a:t>
            </a:r>
            <a:r>
              <a:rPr lang="en-US" err="1">
                <a:ea typeface="+mn-lt"/>
                <a:cs typeface="+mn-lt"/>
              </a:rPr>
              <a:t>offres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d’emploi</a:t>
            </a:r>
            <a:r>
              <a:rPr lang="en-US">
                <a:ea typeface="+mn-lt"/>
                <a:cs typeface="+mn-lt"/>
              </a:rPr>
              <a:t>, des partages </a:t>
            </a:r>
            <a:r>
              <a:rPr lang="en-US" err="1">
                <a:ea typeface="+mn-lt"/>
                <a:cs typeface="+mn-lt"/>
              </a:rPr>
              <a:t>d’expériences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mais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aussi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communiquer</a:t>
            </a:r>
            <a:r>
              <a:rPr lang="en-US">
                <a:ea typeface="+mn-lt"/>
                <a:cs typeface="+mn-lt"/>
              </a:rPr>
              <a:t> et se </a:t>
            </a:r>
            <a:r>
              <a:rPr lang="en-US" err="1">
                <a:ea typeface="+mn-lt"/>
                <a:cs typeface="+mn-lt"/>
              </a:rPr>
              <a:t>renseigner</a:t>
            </a:r>
            <a:r>
              <a:rPr lang="en-US">
                <a:ea typeface="+mn-lt"/>
                <a:cs typeface="+mn-lt"/>
              </a:rPr>
              <a:t> sur les </a:t>
            </a:r>
            <a:r>
              <a:rPr lang="en-US" err="1">
                <a:ea typeface="+mn-lt"/>
                <a:cs typeface="+mn-lt"/>
              </a:rPr>
              <a:t>acteurs</a:t>
            </a:r>
            <a:r>
              <a:rPr lang="en-US">
                <a:ea typeface="+mn-lt"/>
                <a:cs typeface="+mn-lt"/>
              </a:rPr>
              <a:t> et </a:t>
            </a:r>
            <a:r>
              <a:rPr lang="en-US" err="1">
                <a:ea typeface="+mn-lt"/>
                <a:cs typeface="+mn-lt"/>
              </a:rPr>
              <a:t>concurrents</a:t>
            </a:r>
            <a:r>
              <a:rPr lang="en-US">
                <a:ea typeface="+mn-lt"/>
                <a:cs typeface="+mn-lt"/>
              </a:rPr>
              <a:t> de </a:t>
            </a:r>
            <a:r>
              <a:rPr lang="en-US" err="1">
                <a:ea typeface="+mn-lt"/>
                <a:cs typeface="+mn-lt"/>
              </a:rPr>
              <a:t>notre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marché</a:t>
            </a:r>
            <a:r>
              <a:rPr lang="en-US">
                <a:ea typeface="+mn-lt"/>
                <a:cs typeface="+mn-lt"/>
              </a:rPr>
              <a:t>.</a:t>
            </a:r>
            <a:endParaRPr lang="en-US">
              <a:latin typeface="Source Sans Pro"/>
              <a:ea typeface="Source Sans Pro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 err="1">
                <a:ea typeface="Calibri"/>
                <a:cs typeface="Calibri"/>
              </a:rPr>
              <a:t>Textes</a:t>
            </a:r>
            <a:r>
              <a:rPr lang="en-US">
                <a:ea typeface="Calibri"/>
                <a:cs typeface="Calibri"/>
              </a:rPr>
              <a:t> (300 </a:t>
            </a:r>
            <a:r>
              <a:rPr lang="en-US" err="1">
                <a:ea typeface="Calibri"/>
                <a:cs typeface="Calibri"/>
              </a:rPr>
              <a:t>caractères</a:t>
            </a:r>
            <a:r>
              <a:rPr lang="en-US">
                <a:ea typeface="Calibri"/>
                <a:cs typeface="Calibri"/>
              </a:rPr>
              <a:t> max) ; </a:t>
            </a:r>
            <a:r>
              <a:rPr lang="en-US" b="1" err="1">
                <a:ea typeface="Calibri"/>
                <a:cs typeface="Calibri"/>
              </a:rPr>
              <a:t>vidéo</a:t>
            </a:r>
            <a:r>
              <a:rPr lang="en-US">
                <a:ea typeface="Calibri"/>
                <a:cs typeface="Calibri"/>
              </a:rPr>
              <a:t> (10 min max) ; </a:t>
            </a:r>
            <a:r>
              <a:rPr lang="en-US" b="1">
                <a:ea typeface="Calibri"/>
                <a:cs typeface="Calibri"/>
              </a:rPr>
              <a:t>photos</a:t>
            </a:r>
            <a:r>
              <a:rPr lang="en-US">
                <a:ea typeface="Calibri"/>
                <a:cs typeface="Calibri"/>
              </a:rPr>
              <a:t> ; </a:t>
            </a:r>
            <a:r>
              <a:rPr lang="en-US" b="1">
                <a:ea typeface="Calibri"/>
                <a:cs typeface="Calibri"/>
              </a:rPr>
              <a:t>carrousels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astuce</a:t>
            </a:r>
            <a:r>
              <a:rPr lang="en-US">
                <a:ea typeface="Calibri"/>
                <a:cs typeface="Calibri"/>
              </a:rPr>
              <a:t>: pdf)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>
                <a:ea typeface="Calibri"/>
                <a:cs typeface="Calibri"/>
              </a:rPr>
              <a:t>Hashtags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soigner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b="1" err="1">
                <a:ea typeface="Calibri"/>
                <a:cs typeface="Calibri"/>
              </a:rPr>
              <a:t>l'accroche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b="1">
                <a:ea typeface="Calibri"/>
                <a:cs typeface="Calibri"/>
              </a:rPr>
              <a:t>identifier</a:t>
            </a:r>
            <a:r>
              <a:rPr lang="en-US">
                <a:ea typeface="Calibri"/>
                <a:cs typeface="Calibri"/>
              </a:rPr>
              <a:t> les </a:t>
            </a:r>
            <a:r>
              <a:rPr lang="en-US" err="1">
                <a:ea typeface="Calibri"/>
                <a:cs typeface="Calibri"/>
              </a:rPr>
              <a:t>personnes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impliquées</a:t>
            </a:r>
            <a:endParaRPr lang="en-US">
              <a:ea typeface="Calibri"/>
              <a:cs typeface="Calibri"/>
            </a:endParaRP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renforcer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présence</a:t>
            </a:r>
            <a:r>
              <a:rPr lang="en-US">
                <a:ea typeface="Calibri"/>
                <a:cs typeface="Calibri"/>
              </a:rPr>
              <a:t> de marque et son image </a:t>
            </a:r>
            <a:r>
              <a:rPr lang="en-US" err="1">
                <a:ea typeface="Calibri"/>
                <a:cs typeface="Calibri"/>
              </a:rPr>
              <a:t>professionnelle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 55,5% des 18+, 57% </a:t>
            </a:r>
            <a:r>
              <a:rPr lang="en-US" err="1">
                <a:ea typeface="Calibri"/>
                <a:cs typeface="Calibri"/>
              </a:rPr>
              <a:t>d'hommes</a:t>
            </a:r>
            <a:r>
              <a:rPr lang="en-US">
                <a:ea typeface="Calibri"/>
                <a:cs typeface="Calibri"/>
              </a:rPr>
              <a:t>, plus de 48% de 25-34 </a:t>
            </a:r>
            <a:r>
              <a:rPr lang="en-US" err="1">
                <a:ea typeface="Calibri"/>
                <a:cs typeface="Calibri"/>
              </a:rPr>
              <a:t>ans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se </a:t>
            </a:r>
            <a:r>
              <a:rPr lang="en-US" err="1">
                <a:ea typeface="Calibri"/>
                <a:cs typeface="Calibri"/>
              </a:rPr>
              <a:t>créer</a:t>
            </a:r>
            <a:r>
              <a:rPr lang="en-US">
                <a:ea typeface="Calibri"/>
                <a:cs typeface="Calibri"/>
              </a:rPr>
              <a:t> un grand </a:t>
            </a:r>
            <a:r>
              <a:rPr lang="en-US" err="1">
                <a:ea typeface="Calibri"/>
                <a:cs typeface="Calibri"/>
              </a:rPr>
              <a:t>réseau</a:t>
            </a:r>
            <a:r>
              <a:rPr lang="en-US">
                <a:ea typeface="Calibri"/>
                <a:cs typeface="Calibri"/>
              </a:rPr>
              <a:t> -&gt; </a:t>
            </a:r>
            <a:r>
              <a:rPr lang="en-US" err="1">
                <a:ea typeface="Calibri"/>
                <a:cs typeface="Calibri"/>
              </a:rPr>
              <a:t>ajouter</a:t>
            </a:r>
            <a:r>
              <a:rPr lang="en-US">
                <a:ea typeface="Calibri"/>
                <a:cs typeface="Calibri"/>
              </a:rPr>
              <a:t> des </a:t>
            </a:r>
            <a:r>
              <a:rPr lang="en-US" err="1">
                <a:ea typeface="Calibri"/>
                <a:cs typeface="Calibri"/>
              </a:rPr>
              <a:t>connaissances</a:t>
            </a:r>
            <a:r>
              <a:rPr lang="en-US">
                <a:ea typeface="Calibri"/>
                <a:cs typeface="Calibri"/>
              </a:rPr>
              <a:t> et des </a:t>
            </a:r>
            <a:r>
              <a:rPr lang="en-US" err="1">
                <a:ea typeface="Calibri"/>
                <a:cs typeface="Calibri"/>
              </a:rPr>
              <a:t>acteurs</a:t>
            </a:r>
            <a:r>
              <a:rPr lang="en-US">
                <a:ea typeface="Calibri"/>
                <a:cs typeface="Calibri"/>
              </a:rPr>
              <a:t> du </a:t>
            </a:r>
            <a:r>
              <a:rPr lang="en-US" err="1">
                <a:ea typeface="Calibri"/>
                <a:cs typeface="Calibri"/>
              </a:rPr>
              <a:t>secteur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Plus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possibilité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publicité</a:t>
            </a:r>
            <a:r>
              <a:rPr lang="en-US">
                <a:ea typeface="Calibri"/>
                <a:cs typeface="Calibri"/>
              </a:rPr>
              <a:t> très </a:t>
            </a:r>
            <a:r>
              <a:rPr lang="en-US" err="1">
                <a:ea typeface="Calibri"/>
                <a:cs typeface="Calibri"/>
              </a:rPr>
              <a:t>ciblée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>
                <a:ea typeface="+mn-lt"/>
                <a:cs typeface="+mn-lt"/>
              </a:rPr>
              <a:t>pour </a:t>
            </a:r>
            <a:r>
              <a:rPr lang="en-US" err="1">
                <a:ea typeface="+mn-lt"/>
                <a:cs typeface="+mn-lt"/>
              </a:rPr>
              <a:t>atteindre</a:t>
            </a:r>
            <a:r>
              <a:rPr lang="en-US">
                <a:ea typeface="+mn-lt"/>
                <a:cs typeface="+mn-lt"/>
              </a:rPr>
              <a:t> les </a:t>
            </a:r>
            <a:r>
              <a:rPr lang="en-US" err="1">
                <a:ea typeface="+mn-lt"/>
                <a:cs typeface="+mn-lt"/>
              </a:rPr>
              <a:t>professionnels</a:t>
            </a:r>
            <a:r>
              <a:rPr lang="en-US">
                <a:ea typeface="+mn-lt"/>
                <a:cs typeface="+mn-lt"/>
              </a:rPr>
              <a:t> qui correspondent à </a:t>
            </a:r>
            <a:r>
              <a:rPr lang="en-US" err="1">
                <a:ea typeface="+mn-lt"/>
                <a:cs typeface="+mn-lt"/>
              </a:rPr>
              <a:t>votre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publique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cible</a:t>
            </a:r>
            <a:r>
              <a:rPr lang="en-US">
                <a:ea typeface="+mn-lt"/>
                <a:cs typeface="+mn-lt"/>
              </a:rPr>
              <a:t>  /!\ </a:t>
            </a:r>
            <a:r>
              <a:rPr lang="en-US" err="1">
                <a:ea typeface="+mn-lt"/>
                <a:cs typeface="+mn-lt"/>
              </a:rPr>
              <a:t>Coût</a:t>
            </a:r>
            <a:r>
              <a:rPr lang="en-US">
                <a:ea typeface="+mn-lt"/>
                <a:cs typeface="+mn-lt"/>
              </a:rPr>
              <a:t> important</a:t>
            </a:r>
            <a:endParaRPr lang="en-US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39303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err="1">
                <a:ea typeface="Calibri"/>
                <a:cs typeface="Calibri"/>
              </a:rPr>
              <a:t>Linkedin</a:t>
            </a:r>
            <a:r>
              <a:rPr lang="en-US" sz="2800" b="1">
                <a:ea typeface="Calibri"/>
                <a:cs typeface="Calibri"/>
              </a:rPr>
              <a:t> = </a:t>
            </a:r>
            <a:r>
              <a:rPr lang="en-US" sz="2800" b="1" err="1">
                <a:ea typeface="Calibri"/>
                <a:cs typeface="Calibri"/>
              </a:rPr>
              <a:t>réseau</a:t>
            </a:r>
            <a:r>
              <a:rPr lang="en-US" sz="2800" b="1">
                <a:ea typeface="Calibri"/>
                <a:cs typeface="Calibri"/>
              </a:rPr>
              <a:t> social des </a:t>
            </a:r>
            <a:r>
              <a:rPr lang="en-US" sz="2800" b="1" err="1">
                <a:ea typeface="Calibri"/>
                <a:cs typeface="Calibri"/>
              </a:rPr>
              <a:t>professionnels</a:t>
            </a:r>
            <a:r>
              <a:rPr lang="en-US" sz="2800" b="1">
                <a:ea typeface="Calibri"/>
                <a:cs typeface="Calibri"/>
              </a:rPr>
              <a:t> (BtoB)</a:t>
            </a:r>
          </a:p>
          <a:p>
            <a:r>
              <a:rPr lang="en-US" sz="2000">
                <a:ea typeface="Calibri" panose="020F0502020204030204"/>
                <a:cs typeface="Calibri" panose="020F0502020204030204"/>
              </a:rPr>
              <a:t>Le premier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réseau</a:t>
            </a:r>
            <a:r>
              <a:rPr lang="en-US" sz="2000">
                <a:ea typeface="Calibri"/>
                <a:cs typeface="Calibri"/>
              </a:rPr>
              <a:t> social (2002)</a:t>
            </a:r>
          </a:p>
        </p:txBody>
      </p:sp>
    </p:spTree>
    <p:extLst>
      <p:ext uri="{BB962C8B-B14F-4D97-AF65-F5344CB8AC3E}">
        <p14:creationId xmlns:p14="http://schemas.microsoft.com/office/powerpoint/2010/main" val="761343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pour </a:t>
            </a:r>
            <a:r>
              <a:rPr lang="en-US" err="1">
                <a:ea typeface="Calibri"/>
                <a:cs typeface="Calibri"/>
              </a:rPr>
              <a:t>divertir</a:t>
            </a:r>
            <a:r>
              <a:rPr lang="en-US">
                <a:ea typeface="Calibri"/>
                <a:cs typeface="Calibri"/>
              </a:rPr>
              <a:t>, informer, inspirer avec des </a:t>
            </a:r>
            <a:r>
              <a:rPr lang="en-US" err="1">
                <a:ea typeface="Calibri"/>
                <a:cs typeface="Calibri"/>
              </a:rPr>
              <a:t>vidéos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courtes</a:t>
            </a:r>
            <a:r>
              <a:rPr lang="en-US">
                <a:ea typeface="Calibri"/>
                <a:cs typeface="Calibri"/>
              </a:rPr>
              <a:t> et longues,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qualité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lien avec les </a:t>
            </a:r>
            <a:r>
              <a:rPr lang="en-US" err="1">
                <a:ea typeface="Calibri"/>
                <a:cs typeface="Calibri"/>
              </a:rPr>
              <a:t>intérêts</a:t>
            </a:r>
            <a:r>
              <a:rPr lang="en-US">
                <a:ea typeface="Calibri"/>
                <a:cs typeface="Calibri"/>
              </a:rPr>
              <a:t> du public et </a:t>
            </a:r>
            <a:r>
              <a:rPr lang="en-US" err="1">
                <a:ea typeface="Calibri"/>
                <a:cs typeface="Calibri"/>
              </a:rPr>
              <a:t>reflète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personnalité</a:t>
            </a:r>
            <a:r>
              <a:rPr lang="en-US">
                <a:ea typeface="Calibri"/>
                <a:cs typeface="Calibri"/>
              </a:rPr>
              <a:t>.</a:t>
            </a:r>
            <a:endParaRPr lang="en-US">
              <a:latin typeface="Source Sans Pro"/>
              <a:ea typeface="Source Sans Pro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 err="1">
                <a:ea typeface="Calibri"/>
                <a:cs typeface="Calibri"/>
              </a:rPr>
              <a:t>Vidéo</a:t>
            </a:r>
            <a:r>
              <a:rPr lang="en-US" b="1">
                <a:ea typeface="Calibri"/>
                <a:cs typeface="Calibri"/>
              </a:rPr>
              <a:t> </a:t>
            </a:r>
            <a:r>
              <a:rPr lang="en-US" b="1" err="1">
                <a:ea typeface="Calibri"/>
                <a:cs typeface="Calibri"/>
              </a:rPr>
              <a:t>classique</a:t>
            </a:r>
            <a:r>
              <a:rPr lang="en-US" b="1">
                <a:ea typeface="Calibri"/>
                <a:cs typeface="Calibri"/>
              </a:rPr>
              <a:t> :</a:t>
            </a:r>
            <a:r>
              <a:rPr lang="en-US">
                <a:ea typeface="Calibri"/>
                <a:cs typeface="Calibri"/>
              </a:rPr>
              <a:t> format horizontal 16:9; 12h max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>
                <a:ea typeface="Calibri"/>
                <a:cs typeface="Calibri"/>
              </a:rPr>
              <a:t>Short </a:t>
            </a:r>
            <a:r>
              <a:rPr lang="en-US">
                <a:ea typeface="Calibri"/>
                <a:cs typeface="Calibri"/>
              </a:rPr>
              <a:t>(</a:t>
            </a:r>
            <a:r>
              <a:rPr lang="en-US" err="1">
                <a:ea typeface="Calibri"/>
                <a:cs typeface="Calibri"/>
              </a:rPr>
              <a:t>similaire</a:t>
            </a:r>
            <a:r>
              <a:rPr lang="en-US">
                <a:ea typeface="Calibri"/>
                <a:cs typeface="Calibri"/>
              </a:rPr>
              <a:t> au Reels) </a:t>
            </a:r>
            <a:r>
              <a:rPr lang="en-US" b="1">
                <a:ea typeface="Calibri"/>
                <a:cs typeface="Calibri"/>
              </a:rPr>
              <a:t>: </a:t>
            </a:r>
            <a:r>
              <a:rPr lang="en-US">
                <a:ea typeface="Calibri"/>
                <a:cs typeface="Calibri"/>
              </a:rPr>
              <a:t>format vertical 9:16 ; 60 sec max -&gt; </a:t>
            </a:r>
            <a:r>
              <a:rPr lang="en-US" err="1">
                <a:ea typeface="Calibri"/>
                <a:cs typeface="Calibri"/>
              </a:rPr>
              <a:t>Découper</a:t>
            </a:r>
            <a:r>
              <a:rPr lang="en-US">
                <a:ea typeface="Calibri"/>
                <a:cs typeface="Calibri"/>
              </a:rPr>
              <a:t> les </a:t>
            </a:r>
            <a:r>
              <a:rPr lang="en-US" err="1">
                <a:ea typeface="Calibri"/>
                <a:cs typeface="Calibri"/>
              </a:rPr>
              <a:t>vidéos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short pour </a:t>
            </a:r>
            <a:r>
              <a:rPr lang="en-US" err="1">
                <a:ea typeface="Calibri"/>
                <a:cs typeface="Calibri"/>
              </a:rPr>
              <a:t>attirer</a:t>
            </a:r>
            <a:r>
              <a:rPr lang="en-US">
                <a:ea typeface="Calibri"/>
                <a:cs typeface="Calibri"/>
              </a:rPr>
              <a:t> du monde</a:t>
            </a: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accroitre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notoriété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générer</a:t>
            </a:r>
            <a:r>
              <a:rPr lang="en-US">
                <a:ea typeface="Calibri"/>
                <a:cs typeface="Calibri"/>
              </a:rPr>
              <a:t> du </a:t>
            </a:r>
            <a:r>
              <a:rPr lang="en-US" err="1">
                <a:ea typeface="Calibri"/>
                <a:cs typeface="Calibri"/>
              </a:rPr>
              <a:t>trafic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vers</a:t>
            </a:r>
            <a:r>
              <a:rPr lang="en-US">
                <a:ea typeface="Calibri"/>
                <a:cs typeface="Calibri"/>
              </a:rPr>
              <a:t> le site web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 86% des 18+, 50/50 ho/</a:t>
            </a:r>
            <a:r>
              <a:rPr lang="en-US" err="1">
                <a:ea typeface="Calibri"/>
                <a:cs typeface="Calibri"/>
              </a:rPr>
              <a:t>fe</a:t>
            </a:r>
            <a:r>
              <a:rPr lang="en-US">
                <a:ea typeface="Calibri"/>
                <a:cs typeface="Calibri"/>
              </a:rPr>
              <a:t>, 54% des 18-34 </a:t>
            </a:r>
            <a:r>
              <a:rPr lang="en-US" err="1">
                <a:ea typeface="Calibri"/>
                <a:cs typeface="Calibri"/>
              </a:rPr>
              <a:t>ans</a:t>
            </a:r>
            <a:r>
              <a:rPr lang="en-US">
                <a:ea typeface="Calibri"/>
                <a:cs typeface="Calibri"/>
              </a:rPr>
              <a:t> --&gt; Audience très </a:t>
            </a:r>
            <a:r>
              <a:rPr lang="en-US" err="1">
                <a:ea typeface="Calibri"/>
                <a:cs typeface="Calibri"/>
              </a:rPr>
              <a:t>diversifiée</a:t>
            </a:r>
            <a:r>
              <a:rPr lang="en-US">
                <a:ea typeface="Calibri"/>
                <a:cs typeface="Calibri"/>
              </a:rPr>
              <a:t> (9,44 millions </a:t>
            </a:r>
            <a:r>
              <a:rPr lang="en-US" err="1">
                <a:ea typeface="Calibri"/>
                <a:cs typeface="Calibri"/>
              </a:rPr>
              <a:t>d'utilisateurs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Belgique)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attirer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l'attention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dès</a:t>
            </a:r>
            <a:r>
              <a:rPr lang="en-US">
                <a:ea typeface="Calibri"/>
                <a:cs typeface="Calibri"/>
              </a:rPr>
              <a:t> les premières </a:t>
            </a:r>
            <a:r>
              <a:rPr lang="en-US" err="1">
                <a:ea typeface="Calibri"/>
                <a:cs typeface="Calibri"/>
              </a:rPr>
              <a:t>secondes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optimiser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référencement</a:t>
            </a:r>
            <a:r>
              <a:rPr lang="en-US">
                <a:ea typeface="Calibri"/>
                <a:cs typeface="Calibri"/>
              </a:rPr>
              <a:t> des </a:t>
            </a:r>
            <a:r>
              <a:rPr lang="en-US" err="1">
                <a:ea typeface="Calibri"/>
                <a:cs typeface="Calibri"/>
              </a:rPr>
              <a:t>vidéos</a:t>
            </a:r>
            <a:r>
              <a:rPr lang="en-US">
                <a:ea typeface="Calibri"/>
                <a:cs typeface="Calibri"/>
              </a:rPr>
              <a:t> (description, </a:t>
            </a:r>
            <a:r>
              <a:rPr lang="en-US" err="1">
                <a:ea typeface="Calibri"/>
                <a:cs typeface="Calibri"/>
              </a:rPr>
              <a:t>titres</a:t>
            </a:r>
            <a:r>
              <a:rPr lang="en-US">
                <a:ea typeface="Calibri"/>
                <a:cs typeface="Calibri"/>
              </a:rPr>
              <a:t>, mots-</a:t>
            </a:r>
            <a:r>
              <a:rPr lang="en-US" err="1">
                <a:ea typeface="Calibri"/>
                <a:cs typeface="Calibri"/>
              </a:rPr>
              <a:t>clés</a:t>
            </a:r>
            <a:r>
              <a:rPr lang="en-US">
                <a:ea typeface="Calibri"/>
                <a:cs typeface="Calibri"/>
              </a:rPr>
              <a:t>), </a:t>
            </a:r>
            <a:r>
              <a:rPr lang="en-US" err="1">
                <a:ea typeface="Calibri"/>
                <a:cs typeface="Calibri"/>
              </a:rPr>
              <a:t>interagir</a:t>
            </a:r>
            <a:r>
              <a:rPr lang="en-US">
                <a:ea typeface="Calibri"/>
                <a:cs typeface="Calibri"/>
              </a:rPr>
              <a:t> avec </a:t>
            </a:r>
            <a:r>
              <a:rPr lang="en-US" err="1">
                <a:ea typeface="Calibri"/>
                <a:cs typeface="Calibri"/>
              </a:rPr>
              <a:t>l'audience</a:t>
            </a:r>
            <a:r>
              <a:rPr lang="en-US">
                <a:ea typeface="Calibri"/>
                <a:cs typeface="Calibri"/>
              </a:rPr>
              <a:t> et encourager </a:t>
            </a:r>
            <a:r>
              <a:rPr lang="en-US" err="1">
                <a:ea typeface="Calibri"/>
                <a:cs typeface="Calibri"/>
              </a:rPr>
              <a:t>l'engagement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abonnez-vous</a:t>
            </a:r>
            <a:r>
              <a:rPr lang="en-US">
                <a:ea typeface="Calibri"/>
                <a:cs typeface="Calibri"/>
              </a:rPr>
              <a:t>)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Plus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vidéo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est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média</a:t>
            </a:r>
            <a:r>
              <a:rPr lang="en-US">
                <a:ea typeface="Calibri"/>
                <a:cs typeface="Calibri"/>
              </a:rPr>
              <a:t> qui </a:t>
            </a:r>
            <a:r>
              <a:rPr lang="en-US" err="1">
                <a:ea typeface="Calibri"/>
                <a:cs typeface="Calibri"/>
              </a:rPr>
              <a:t>génère</a:t>
            </a:r>
            <a:r>
              <a:rPr lang="en-US">
                <a:ea typeface="Calibri"/>
                <a:cs typeface="Calibri"/>
              </a:rPr>
              <a:t> le plus </a:t>
            </a:r>
            <a:r>
              <a:rPr lang="en-US" err="1">
                <a:ea typeface="Calibri"/>
                <a:cs typeface="Calibri"/>
              </a:rPr>
              <a:t>d'engagement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publicité</a:t>
            </a:r>
            <a:r>
              <a:rPr lang="en-US">
                <a:ea typeface="Calibri"/>
                <a:cs typeface="Calibri"/>
              </a:rPr>
              <a:t> très </a:t>
            </a:r>
            <a:r>
              <a:rPr lang="en-US" err="1">
                <a:ea typeface="Calibri"/>
                <a:cs typeface="Calibri"/>
              </a:rPr>
              <a:t>localisée</a:t>
            </a:r>
            <a:r>
              <a:rPr lang="en-US">
                <a:ea typeface="Calibri"/>
                <a:cs typeface="Calibri"/>
              </a:rPr>
              <a:t> à un </a:t>
            </a:r>
            <a:r>
              <a:rPr lang="en-US" err="1">
                <a:ea typeface="Calibri"/>
                <a:cs typeface="Calibri"/>
              </a:rPr>
              <a:t>cout</a:t>
            </a:r>
            <a:r>
              <a:rPr lang="en-US">
                <a:ea typeface="Calibri"/>
                <a:cs typeface="Calibri"/>
              </a:rPr>
              <a:t> correct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39303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YouTube = plus </a:t>
            </a:r>
            <a:r>
              <a:rPr lang="en-US" sz="2800" b="1" err="1">
                <a:ea typeface="Calibri"/>
                <a:cs typeface="Calibri"/>
              </a:rPr>
              <a:t>grande</a:t>
            </a:r>
            <a:r>
              <a:rPr lang="en-US" sz="2800" b="1">
                <a:ea typeface="Calibri"/>
                <a:cs typeface="Calibri"/>
              </a:rPr>
              <a:t> </a:t>
            </a:r>
            <a:r>
              <a:rPr lang="en-US" sz="2800" b="1" err="1">
                <a:ea typeface="Calibri"/>
                <a:cs typeface="Calibri"/>
              </a:rPr>
              <a:t>plateforme</a:t>
            </a:r>
            <a:r>
              <a:rPr lang="en-US" sz="2800" b="1">
                <a:ea typeface="Calibri"/>
                <a:cs typeface="Calibri"/>
              </a:rPr>
              <a:t> de partage </a:t>
            </a:r>
            <a:r>
              <a:rPr lang="en-US" sz="2800" b="1" err="1">
                <a:ea typeface="Calibri"/>
                <a:cs typeface="Calibri"/>
              </a:rPr>
              <a:t>vidéo</a:t>
            </a:r>
          </a:p>
          <a:p>
            <a:r>
              <a:rPr lang="en-US" sz="2000">
                <a:ea typeface="Calibri" panose="020F0502020204030204"/>
                <a:cs typeface="Calibri" panose="020F0502020204030204"/>
              </a:rPr>
              <a:t>Le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réseau</a:t>
            </a:r>
            <a:r>
              <a:rPr lang="en-US" sz="2000">
                <a:ea typeface="Calibri" panose="020F0502020204030204"/>
                <a:cs typeface="Calibri" panose="020F0502020204030204"/>
              </a:rPr>
              <a:t> social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numéro</a:t>
            </a:r>
            <a:r>
              <a:rPr lang="en-US" sz="2000">
                <a:ea typeface="Calibri" panose="020F0502020204030204"/>
                <a:cs typeface="Calibri" panose="020F0502020204030204"/>
              </a:rPr>
              <a:t> 1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en</a:t>
            </a:r>
            <a:r>
              <a:rPr lang="en-US" sz="2000">
                <a:ea typeface="Calibri" panose="020F0502020204030204"/>
                <a:cs typeface="Calibri" panose="020F0502020204030204"/>
              </a:rPr>
              <a:t> Belgique (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numéro</a:t>
            </a:r>
            <a:r>
              <a:rPr lang="en-US" sz="2000">
                <a:ea typeface="Calibri" panose="020F0502020204030204"/>
                <a:cs typeface="Calibri" panose="020F0502020204030204"/>
              </a:rPr>
              <a:t> 2 au monde)</a:t>
            </a:r>
          </a:p>
        </p:txBody>
      </p:sp>
    </p:spTree>
    <p:extLst>
      <p:ext uri="{BB962C8B-B14F-4D97-AF65-F5344CB8AC3E}">
        <p14:creationId xmlns:p14="http://schemas.microsoft.com/office/powerpoint/2010/main" val="229780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partager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rapidement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l'info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interagir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directement</a:t>
            </a:r>
            <a:r>
              <a:rPr lang="en-US">
                <a:ea typeface="Calibri"/>
                <a:cs typeface="Calibri"/>
              </a:rPr>
              <a:t> avec </a:t>
            </a:r>
            <a:r>
              <a:rPr lang="en-US" err="1">
                <a:ea typeface="Calibri"/>
                <a:cs typeface="Calibri"/>
              </a:rPr>
              <a:t>sa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cible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être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concis</a:t>
            </a:r>
            <a:r>
              <a:rPr lang="en-US">
                <a:ea typeface="Calibri"/>
                <a:cs typeface="Calibri"/>
              </a:rPr>
              <a:t> et pertinent</a:t>
            </a:r>
            <a:endParaRPr lang="en-US" err="1">
              <a:latin typeface="Calibri"/>
              <a:ea typeface="Calibri"/>
              <a:cs typeface="+mn-lt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b="1" err="1">
                <a:ea typeface="Calibri"/>
                <a:cs typeface="Calibri"/>
              </a:rPr>
              <a:t>Textes</a:t>
            </a:r>
            <a:r>
              <a:rPr lang="en-US">
                <a:ea typeface="Calibri"/>
                <a:cs typeface="Calibri"/>
              </a:rPr>
              <a:t> (280 </a:t>
            </a:r>
            <a:r>
              <a:rPr lang="en-US" err="1">
                <a:ea typeface="Calibri"/>
                <a:cs typeface="Calibri"/>
              </a:rPr>
              <a:t>caractères</a:t>
            </a:r>
            <a:r>
              <a:rPr lang="en-US">
                <a:ea typeface="Calibri"/>
                <a:cs typeface="Calibri"/>
              </a:rPr>
              <a:t> max) ; </a:t>
            </a:r>
            <a:r>
              <a:rPr lang="en-US" b="1" err="1">
                <a:ea typeface="Calibri"/>
                <a:cs typeface="Calibri"/>
              </a:rPr>
              <a:t>vidéo</a:t>
            </a:r>
            <a:r>
              <a:rPr lang="en-US">
                <a:ea typeface="Calibri"/>
                <a:cs typeface="Calibri"/>
              </a:rPr>
              <a:t> (2,20 min max) ; </a:t>
            </a:r>
            <a:r>
              <a:rPr lang="en-US" b="1" err="1">
                <a:ea typeface="Calibri"/>
                <a:cs typeface="Calibri"/>
              </a:rPr>
              <a:t>enregistrements</a:t>
            </a:r>
            <a:r>
              <a:rPr lang="en-US" b="1">
                <a:ea typeface="Calibri"/>
                <a:cs typeface="Calibri"/>
              </a:rPr>
              <a:t>; sondage ; photos.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b="1">
                <a:ea typeface="Calibri"/>
                <a:cs typeface="Calibri"/>
              </a:rPr>
              <a:t>Hashtags </a:t>
            </a:r>
            <a:r>
              <a:rPr lang="en-US" b="1" err="1">
                <a:ea typeface="Calibri"/>
                <a:cs typeface="Calibri"/>
              </a:rPr>
              <a:t>pertinents</a:t>
            </a: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attirer</a:t>
            </a:r>
            <a:r>
              <a:rPr lang="en-US">
                <a:ea typeface="Calibri"/>
                <a:cs typeface="Calibri"/>
              </a:rPr>
              <a:t> de nouveaux clients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 19% des 18+, 68% </a:t>
            </a:r>
            <a:r>
              <a:rPr lang="en-US" err="1">
                <a:ea typeface="Calibri"/>
                <a:cs typeface="Calibri"/>
              </a:rPr>
              <a:t>d'hommes</a:t>
            </a:r>
            <a:r>
              <a:rPr lang="en-US">
                <a:ea typeface="Calibri"/>
                <a:cs typeface="Calibri"/>
              </a:rPr>
              <a:t>, 25% des 25-34 </a:t>
            </a:r>
            <a:r>
              <a:rPr lang="en-US" err="1">
                <a:ea typeface="Calibri"/>
                <a:cs typeface="Calibri"/>
              </a:rPr>
              <a:t>ans</a:t>
            </a:r>
            <a:r>
              <a:rPr lang="en-US">
                <a:ea typeface="Calibri"/>
                <a:cs typeface="Calibri"/>
              </a:rPr>
              <a:t>, 17% </a:t>
            </a:r>
            <a:r>
              <a:rPr lang="en-US" err="1">
                <a:ea typeface="Calibri"/>
                <a:cs typeface="Calibri"/>
              </a:rPr>
              <a:t>d'utilisateurs</a:t>
            </a:r>
            <a:r>
              <a:rPr lang="en-US">
                <a:ea typeface="Calibri"/>
                <a:cs typeface="Calibri"/>
              </a:rPr>
              <a:t>/</a:t>
            </a:r>
            <a:r>
              <a:rPr lang="en-US" err="1">
                <a:ea typeface="Calibri"/>
                <a:cs typeface="Calibri"/>
              </a:rPr>
              <a:t>mois</a:t>
            </a:r>
            <a:r>
              <a:rPr lang="en-US">
                <a:ea typeface="Calibri"/>
                <a:cs typeface="Calibri"/>
              </a:rPr>
              <a:t> (1,90 millions) --&gt; Audience </a:t>
            </a:r>
            <a:r>
              <a:rPr lang="en-US" err="1">
                <a:ea typeface="Calibri"/>
                <a:cs typeface="Calibri"/>
              </a:rPr>
              <a:t>diversifiée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toutes</a:t>
            </a:r>
            <a:r>
              <a:rPr lang="en-US">
                <a:ea typeface="Calibri"/>
                <a:cs typeface="Calibri"/>
              </a:rPr>
              <a:t> les tranches </a:t>
            </a:r>
            <a:r>
              <a:rPr lang="en-US" err="1">
                <a:ea typeface="Calibri"/>
                <a:cs typeface="Calibri"/>
              </a:rPr>
              <a:t>d'âges</a:t>
            </a:r>
            <a:r>
              <a:rPr lang="en-US">
                <a:ea typeface="Calibri"/>
                <a:cs typeface="Calibri"/>
              </a:rPr>
              <a:t> de 18 à 64 </a:t>
            </a:r>
            <a:r>
              <a:rPr lang="en-US" err="1">
                <a:ea typeface="Calibri"/>
                <a:cs typeface="Calibri"/>
              </a:rPr>
              <a:t>ans</a:t>
            </a:r>
            <a:endParaRPr lang="en-US" err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tweeter </a:t>
            </a:r>
            <a:r>
              <a:rPr lang="en-US" err="1">
                <a:ea typeface="Calibri"/>
                <a:cs typeface="Calibri"/>
              </a:rPr>
              <a:t>régulièrement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participer</a:t>
            </a:r>
            <a:r>
              <a:rPr lang="en-US">
                <a:ea typeface="Calibri"/>
                <a:cs typeface="Calibri"/>
              </a:rPr>
              <a:t> à des discussions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Plus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moyen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efficace</a:t>
            </a:r>
            <a:r>
              <a:rPr lang="en-US">
                <a:ea typeface="Calibri"/>
                <a:cs typeface="Calibri"/>
              </a:rPr>
              <a:t> pour </a:t>
            </a:r>
            <a:r>
              <a:rPr lang="en-US" err="1">
                <a:ea typeface="Calibri"/>
                <a:cs typeface="Calibri"/>
              </a:rPr>
              <a:t>suivre</a:t>
            </a:r>
            <a:r>
              <a:rPr lang="en-US">
                <a:ea typeface="Calibri"/>
                <a:cs typeface="Calibri"/>
              </a:rPr>
              <a:t> les tendances et </a:t>
            </a:r>
            <a:r>
              <a:rPr lang="en-US" err="1">
                <a:ea typeface="Calibri"/>
                <a:cs typeface="Calibri"/>
              </a:rPr>
              <a:t>actualité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veille</a:t>
            </a:r>
            <a:r>
              <a:rPr lang="en-US">
                <a:ea typeface="Calibri"/>
                <a:cs typeface="Calibri"/>
              </a:rPr>
              <a:t>)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/!\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</a:t>
            </a:r>
            <a:r>
              <a:rPr lang="en-US" sz="2600" err="1">
                <a:ea typeface="Calibri"/>
                <a:cs typeface="Calibri"/>
              </a:rPr>
              <a:t>onnaitre</a:t>
            </a:r>
            <a:r>
              <a:rPr lang="en-US" sz="2600">
                <a:ea typeface="Calibri"/>
                <a:cs typeface="Calibri"/>
              </a:rPr>
              <a:t> le </a:t>
            </a:r>
            <a:r>
              <a:rPr lang="en-US" sz="2600" b="1" err="1">
                <a:ea typeface="Calibri"/>
                <a:cs typeface="Calibri"/>
              </a:rPr>
              <a:t>langage</a:t>
            </a:r>
            <a:r>
              <a:rPr lang="en-US" sz="2600" b="1">
                <a:ea typeface="Calibri"/>
                <a:cs typeface="Calibri"/>
              </a:rPr>
              <a:t> </a:t>
            </a:r>
            <a:r>
              <a:rPr lang="en-US" sz="2600" b="1" err="1">
                <a:ea typeface="Calibri"/>
                <a:cs typeface="Calibri"/>
              </a:rPr>
              <a:t>utilisé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39303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X (ex-Twitter) = le </a:t>
            </a:r>
            <a:r>
              <a:rPr lang="en-US" sz="2800" b="1" err="1">
                <a:ea typeface="Calibri"/>
                <a:cs typeface="Calibri"/>
              </a:rPr>
              <a:t>réseau</a:t>
            </a:r>
            <a:r>
              <a:rPr lang="en-US" sz="2800" b="1">
                <a:ea typeface="Calibri"/>
                <a:cs typeface="Calibri"/>
              </a:rPr>
              <a:t> de </a:t>
            </a:r>
            <a:r>
              <a:rPr lang="en-US" sz="2800" b="1" err="1">
                <a:ea typeface="Calibri"/>
                <a:cs typeface="Calibri"/>
              </a:rPr>
              <a:t>l'actualité</a:t>
            </a:r>
            <a:r>
              <a:rPr lang="en-US" sz="2800" b="1">
                <a:ea typeface="Calibri"/>
                <a:cs typeface="Calibri"/>
              </a:rPr>
              <a:t> </a:t>
            </a:r>
            <a:r>
              <a:rPr lang="en-US" sz="2800" b="1" err="1">
                <a:ea typeface="Calibri"/>
                <a:cs typeface="Calibri"/>
              </a:rPr>
              <a:t>en</a:t>
            </a:r>
            <a:r>
              <a:rPr lang="en-US" sz="2800" b="1">
                <a:ea typeface="Calibri"/>
                <a:cs typeface="Calibri"/>
              </a:rPr>
              <a:t> temps </a:t>
            </a:r>
            <a:r>
              <a:rPr lang="en-US" sz="2800" b="1" err="1">
                <a:ea typeface="Calibri"/>
                <a:cs typeface="Calibri"/>
              </a:rPr>
              <a:t>réel</a:t>
            </a:r>
            <a:endParaRPr lang="en-US" sz="2800" b="1">
              <a:ea typeface="Calibri"/>
              <a:cs typeface="Calibri"/>
            </a:endParaRPr>
          </a:p>
          <a:p>
            <a:endParaRPr lang="en-US" sz="20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33804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créer</a:t>
            </a:r>
            <a:r>
              <a:rPr lang="en-US">
                <a:ea typeface="Calibri"/>
                <a:cs typeface="Calibri"/>
              </a:rPr>
              <a:t> des </a:t>
            </a:r>
            <a:r>
              <a:rPr lang="en-US" err="1">
                <a:ea typeface="Calibri"/>
                <a:cs typeface="Calibri"/>
              </a:rPr>
              <a:t>évènements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ligne</a:t>
            </a:r>
            <a:endParaRPr lang="en-US" err="1">
              <a:latin typeface="Calibri"/>
              <a:ea typeface="Calibri"/>
              <a:cs typeface="+mn-lt"/>
            </a:endParaRP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toucher </a:t>
            </a:r>
            <a:r>
              <a:rPr lang="en-US" err="1">
                <a:ea typeface="Calibri"/>
                <a:cs typeface="Calibri"/>
              </a:rPr>
              <a:t>une</a:t>
            </a:r>
            <a:r>
              <a:rPr lang="en-US">
                <a:ea typeface="Calibri"/>
                <a:cs typeface="Calibri"/>
              </a:rPr>
              <a:t> audience </a:t>
            </a:r>
            <a:r>
              <a:rPr lang="en-US" err="1">
                <a:ea typeface="Calibri"/>
                <a:cs typeface="Calibri"/>
              </a:rPr>
              <a:t>jeune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connectée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 67% </a:t>
            </a:r>
            <a:r>
              <a:rPr lang="en-US" err="1">
                <a:ea typeface="Calibri"/>
                <a:cs typeface="Calibri"/>
              </a:rPr>
              <a:t>d'hommes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jeune</a:t>
            </a:r>
            <a:endParaRPr lang="en-US" err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être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humain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authentique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mettre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avant</a:t>
            </a:r>
            <a:r>
              <a:rPr lang="en-US">
                <a:ea typeface="Calibri"/>
                <a:cs typeface="Calibri"/>
              </a:rPr>
              <a:t> son expertise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/!\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connaitre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langage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utilisé</a:t>
            </a:r>
            <a:r>
              <a:rPr lang="en-US">
                <a:ea typeface="Calibri"/>
                <a:cs typeface="Calibri"/>
              </a:rPr>
              <a:t>, matériel </a:t>
            </a:r>
            <a:r>
              <a:rPr lang="en-US" err="1">
                <a:ea typeface="Calibri"/>
                <a:cs typeface="Calibri"/>
              </a:rPr>
              <a:t>nécessaire</a:t>
            </a:r>
            <a:r>
              <a:rPr lang="en-US">
                <a:ea typeface="Calibri"/>
                <a:cs typeface="Calibri"/>
              </a:rPr>
              <a:t> (micro, </a:t>
            </a:r>
            <a:r>
              <a:rPr lang="en-US" err="1">
                <a:ea typeface="Calibri"/>
                <a:cs typeface="Calibri"/>
              </a:rPr>
              <a:t>caméra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connexion</a:t>
            </a:r>
            <a:r>
              <a:rPr lang="en-US">
                <a:ea typeface="Calibri"/>
                <a:cs typeface="Calibri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24926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Twitch = le </a:t>
            </a:r>
            <a:r>
              <a:rPr lang="en-US" sz="2800" b="1" err="1">
                <a:ea typeface="Calibri"/>
                <a:cs typeface="Calibri"/>
              </a:rPr>
              <a:t>réseau</a:t>
            </a:r>
            <a:r>
              <a:rPr lang="en-US" sz="2800" b="1">
                <a:ea typeface="Calibri"/>
                <a:cs typeface="Calibri"/>
              </a:rPr>
              <a:t> social du gaming</a:t>
            </a:r>
          </a:p>
          <a:p>
            <a:r>
              <a:rPr lang="en-US" sz="2000">
                <a:ea typeface="Calibri" panose="020F0502020204030204"/>
                <a:cs typeface="Calibri" panose="020F0502020204030204"/>
              </a:rPr>
              <a:t>La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plateforme</a:t>
            </a:r>
            <a:r>
              <a:rPr lang="en-US" sz="2000">
                <a:ea typeface="Calibri" panose="020F0502020204030204"/>
                <a:cs typeface="Calibri" panose="020F0502020204030204"/>
              </a:rPr>
              <a:t> de streaming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numéro</a:t>
            </a:r>
            <a:r>
              <a:rPr lang="en-US" sz="2000">
                <a:ea typeface="Calibri" panose="020F0502020204030204"/>
                <a:cs typeface="Calibri" panose="020F0502020204030204"/>
              </a:rPr>
              <a:t> 1 </a:t>
            </a:r>
          </a:p>
        </p:txBody>
      </p:sp>
    </p:spTree>
    <p:extLst>
      <p:ext uri="{BB962C8B-B14F-4D97-AF65-F5344CB8AC3E}">
        <p14:creationId xmlns:p14="http://schemas.microsoft.com/office/powerpoint/2010/main" val="153659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varié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attrayant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inspirant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créer</a:t>
            </a:r>
            <a:r>
              <a:rPr lang="en-US">
                <a:ea typeface="Calibri"/>
                <a:cs typeface="Calibri"/>
              </a:rPr>
              <a:t> des tableaux </a:t>
            </a:r>
            <a:r>
              <a:rPr lang="en-US" err="1">
                <a:ea typeface="Calibri"/>
                <a:cs typeface="Calibri"/>
              </a:rPr>
              <a:t>thématiques</a:t>
            </a:r>
            <a:r>
              <a:rPr lang="en-US">
                <a:ea typeface="Calibri"/>
                <a:cs typeface="Calibri"/>
              </a:rPr>
              <a:t> pour </a:t>
            </a:r>
            <a:r>
              <a:rPr lang="en-US" err="1">
                <a:ea typeface="Calibri"/>
                <a:cs typeface="Calibri"/>
              </a:rPr>
              <a:t>organiser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créer</a:t>
            </a:r>
            <a:r>
              <a:rPr lang="en-US">
                <a:ea typeface="Calibri"/>
                <a:cs typeface="Calibri"/>
              </a:rPr>
              <a:t> des </a:t>
            </a:r>
            <a:r>
              <a:rPr lang="en-US" err="1">
                <a:ea typeface="Calibri"/>
                <a:cs typeface="Calibri"/>
              </a:rPr>
              <a:t>épingles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attrayantes</a:t>
            </a:r>
            <a:endParaRPr lang="en-US" err="1">
              <a:latin typeface="Calibri"/>
              <a:ea typeface="Calibri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>
                <a:solidFill>
                  <a:srgbClr val="000000"/>
                </a:solidFill>
                <a:ea typeface="Calibri"/>
                <a:cs typeface="Calibri"/>
              </a:rPr>
              <a:t>Photos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; </a:t>
            </a:r>
            <a:r>
              <a:rPr lang="en-US" b="1" err="1">
                <a:solidFill>
                  <a:srgbClr val="000000"/>
                </a:solidFill>
                <a:ea typeface="Calibri"/>
                <a:cs typeface="Calibri"/>
              </a:rPr>
              <a:t>vidéos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(15 min max)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Créer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du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trafic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vers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votre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site web</a:t>
            </a: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partager</a:t>
            </a:r>
            <a:r>
              <a:rPr lang="en-US">
                <a:ea typeface="Calibri"/>
                <a:cs typeface="Calibri"/>
              </a:rPr>
              <a:t> du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visuellement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attractif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inspirant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recette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déco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diy</a:t>
            </a:r>
            <a:r>
              <a:rPr lang="en-US">
                <a:ea typeface="Calibri"/>
                <a:cs typeface="Calibri"/>
              </a:rPr>
              <a:t>, etc.)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 29% des 18+, 78% de femmes, </a:t>
            </a:r>
            <a:r>
              <a:rPr lang="en-US" err="1">
                <a:ea typeface="Calibri"/>
                <a:cs typeface="Calibri"/>
              </a:rPr>
              <a:t>moyenne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d'âge</a:t>
            </a:r>
            <a:r>
              <a:rPr lang="en-US">
                <a:ea typeface="Calibri"/>
                <a:cs typeface="Calibri"/>
              </a:rPr>
              <a:t> 38 </a:t>
            </a:r>
            <a:r>
              <a:rPr lang="en-US" err="1">
                <a:ea typeface="Calibri"/>
                <a:cs typeface="Calibri"/>
              </a:rPr>
              <a:t>ans</a:t>
            </a:r>
            <a:r>
              <a:rPr lang="en-US">
                <a:ea typeface="Calibri"/>
                <a:cs typeface="Calibri"/>
              </a:rPr>
              <a:t>, 29% des </a:t>
            </a:r>
            <a:r>
              <a:rPr lang="en-US" err="1">
                <a:ea typeface="Calibri"/>
                <a:cs typeface="Calibri"/>
              </a:rPr>
              <a:t>internautes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l'utilise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chaque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mois</a:t>
            </a:r>
            <a:r>
              <a:rPr lang="en-US">
                <a:ea typeface="Calibri"/>
                <a:cs typeface="Calibri"/>
              </a:rPr>
              <a:t> (2,69 millions </a:t>
            </a:r>
            <a:r>
              <a:rPr lang="en-US" err="1">
                <a:ea typeface="Calibri"/>
                <a:cs typeface="Calibri"/>
              </a:rPr>
              <a:t>d'utilisateurs</a:t>
            </a:r>
            <a:r>
              <a:rPr lang="en-US">
                <a:ea typeface="Calibri"/>
                <a:cs typeface="Calibri"/>
              </a:rPr>
              <a:t>)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être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inspirant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optimiser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référencement</a:t>
            </a:r>
            <a:r>
              <a:rPr lang="en-US">
                <a:ea typeface="Calibri"/>
                <a:cs typeface="Calibri"/>
              </a:rPr>
              <a:t> (mots-</a:t>
            </a:r>
            <a:r>
              <a:rPr lang="en-US" err="1">
                <a:ea typeface="Calibri"/>
                <a:cs typeface="Calibri"/>
              </a:rPr>
              <a:t>clés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pertinents</a:t>
            </a:r>
            <a:r>
              <a:rPr lang="en-US">
                <a:ea typeface="Calibri"/>
                <a:cs typeface="Calibri"/>
              </a:rPr>
              <a:t> dans les descriptions), </a:t>
            </a:r>
            <a:r>
              <a:rPr lang="en-US" err="1">
                <a:ea typeface="Calibri"/>
                <a:cs typeface="Calibri"/>
              </a:rPr>
              <a:t>soigner</a:t>
            </a:r>
            <a:r>
              <a:rPr lang="en-US">
                <a:ea typeface="Calibri"/>
                <a:cs typeface="Calibri"/>
              </a:rPr>
              <a:t> les </a:t>
            </a:r>
            <a:r>
              <a:rPr lang="en-US" err="1">
                <a:ea typeface="Calibri"/>
                <a:cs typeface="Calibri"/>
              </a:rPr>
              <a:t>visuels</a:t>
            </a:r>
            <a:r>
              <a:rPr lang="en-US">
                <a:ea typeface="Calibri"/>
                <a:cs typeface="Calibri"/>
              </a:rPr>
              <a:t> et descriptions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Plus : </a:t>
            </a:r>
            <a:r>
              <a:rPr lang="en-US" err="1">
                <a:ea typeface="Calibri"/>
                <a:cs typeface="Calibri"/>
              </a:rPr>
              <a:t>nombreuses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publicités</a:t>
            </a:r>
            <a:r>
              <a:rPr lang="en-US">
                <a:ea typeface="Calibri"/>
                <a:cs typeface="Calibri"/>
              </a:rPr>
              <a:t> entre les inspirations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24926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Pinterest = la </a:t>
            </a:r>
            <a:r>
              <a:rPr lang="en-US" sz="2800" b="1" err="1">
                <a:ea typeface="Calibri"/>
                <a:cs typeface="Calibri"/>
              </a:rPr>
              <a:t>plateforme</a:t>
            </a:r>
            <a:r>
              <a:rPr lang="en-US" sz="2800" b="1">
                <a:ea typeface="Calibri"/>
                <a:cs typeface="Calibri"/>
              </a:rPr>
              <a:t> de </a:t>
            </a:r>
            <a:r>
              <a:rPr lang="en-US" sz="2800" b="1" err="1">
                <a:ea typeface="Calibri"/>
                <a:cs typeface="Calibri"/>
              </a:rPr>
              <a:t>l'inspiration</a:t>
            </a:r>
            <a:endParaRPr lang="en-US" sz="2800" b="1">
              <a:ea typeface="Calibri"/>
              <a:cs typeface="Calibri"/>
            </a:endParaRPr>
          </a:p>
          <a:p>
            <a:endParaRPr lang="en-US" sz="20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98250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communication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face à face,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éphèmère</a:t>
            </a:r>
            <a:r>
              <a:rPr lang="en-US">
                <a:ea typeface="Calibri"/>
                <a:cs typeface="Calibri"/>
              </a:rPr>
              <a:t> (stories) et </a:t>
            </a:r>
            <a:r>
              <a:rPr lang="en-US" err="1">
                <a:ea typeface="Calibri"/>
                <a:cs typeface="Calibri"/>
              </a:rPr>
              <a:t>spontané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contenus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créatifs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humoristiques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être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régulier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engageant</a:t>
            </a:r>
            <a:r>
              <a:rPr lang="en-US">
                <a:ea typeface="Calibri"/>
                <a:cs typeface="Calibri"/>
              </a:rPr>
              <a:t>.</a:t>
            </a:r>
            <a:endParaRPr lang="en-US" err="1">
              <a:latin typeface="Calibri"/>
              <a:ea typeface="Calibri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>
                <a:solidFill>
                  <a:srgbClr val="000000"/>
                </a:solidFill>
                <a:ea typeface="Calibri"/>
                <a:cs typeface="Calibri"/>
              </a:rPr>
              <a:t>Photos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; </a:t>
            </a:r>
            <a:r>
              <a:rPr lang="en-US" b="1" err="1">
                <a:solidFill>
                  <a:srgbClr val="000000"/>
                </a:solidFill>
                <a:ea typeface="Calibri"/>
                <a:cs typeface="Calibri"/>
              </a:rPr>
              <a:t>vidéos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(60 sec max)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Utiliser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les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fonctionnalités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,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rediriger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vers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le site web</a:t>
            </a: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véhiculer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une</a:t>
            </a:r>
            <a:r>
              <a:rPr lang="en-US">
                <a:ea typeface="Calibri"/>
                <a:cs typeface="Calibri"/>
              </a:rPr>
              <a:t> image </a:t>
            </a:r>
            <a:r>
              <a:rPr lang="en-US" err="1">
                <a:ea typeface="Calibri"/>
                <a:cs typeface="Calibri"/>
              </a:rPr>
              <a:t>dynamique</a:t>
            </a:r>
            <a:r>
              <a:rPr lang="en-US">
                <a:ea typeface="Calibri"/>
                <a:cs typeface="Calibri"/>
              </a:rPr>
              <a:t> et toucher </a:t>
            </a:r>
            <a:r>
              <a:rPr lang="en-US" err="1">
                <a:ea typeface="Calibri"/>
                <a:cs typeface="Calibri"/>
              </a:rPr>
              <a:t>une</a:t>
            </a:r>
            <a:r>
              <a:rPr lang="en-US">
                <a:ea typeface="Calibri"/>
                <a:cs typeface="Calibri"/>
              </a:rPr>
              <a:t> audience très </a:t>
            </a:r>
            <a:r>
              <a:rPr lang="en-US" err="1">
                <a:ea typeface="Calibri"/>
                <a:cs typeface="Calibri"/>
              </a:rPr>
              <a:t>jeune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 audience </a:t>
            </a:r>
            <a:r>
              <a:rPr lang="en-US" err="1">
                <a:ea typeface="Calibri"/>
                <a:cs typeface="Calibri"/>
              </a:rPr>
              <a:t>jeune</a:t>
            </a:r>
            <a:r>
              <a:rPr lang="en-US">
                <a:ea typeface="Calibri"/>
                <a:cs typeface="Calibri"/>
              </a:rPr>
              <a:t>, active et </a:t>
            </a:r>
            <a:r>
              <a:rPr lang="en-US" err="1">
                <a:ea typeface="Calibri"/>
                <a:cs typeface="Calibri"/>
              </a:rPr>
              <a:t>dynamique</a:t>
            </a:r>
            <a:r>
              <a:rPr lang="en-US">
                <a:ea typeface="Calibri"/>
                <a:cs typeface="Calibri"/>
              </a:rPr>
              <a:t>, 33,5% des 18+, 50/50 ho/</a:t>
            </a:r>
            <a:r>
              <a:rPr lang="en-US" err="1">
                <a:ea typeface="Calibri"/>
                <a:cs typeface="Calibri"/>
              </a:rPr>
              <a:t>fe</a:t>
            </a:r>
            <a:r>
              <a:rPr lang="en-US">
                <a:ea typeface="Calibri"/>
                <a:cs typeface="Calibri"/>
              </a:rPr>
              <a:t>, 47% entre 13 et 24 </a:t>
            </a:r>
            <a:r>
              <a:rPr lang="en-US" err="1">
                <a:ea typeface="Calibri"/>
                <a:cs typeface="Calibri"/>
              </a:rPr>
              <a:t>ans</a:t>
            </a:r>
            <a:endParaRPr lang="en-US" err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utiliser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filtres</a:t>
            </a:r>
            <a:r>
              <a:rPr lang="en-US">
                <a:ea typeface="Calibri"/>
                <a:cs typeface="Calibri"/>
              </a:rPr>
              <a:t>, faire </a:t>
            </a:r>
            <a:r>
              <a:rPr lang="en-US" err="1">
                <a:ea typeface="Calibri"/>
                <a:cs typeface="Calibri"/>
              </a:rPr>
              <a:t>appel</a:t>
            </a:r>
            <a:r>
              <a:rPr lang="en-US">
                <a:ea typeface="Calibri"/>
                <a:cs typeface="Calibri"/>
              </a:rPr>
              <a:t> à des </a:t>
            </a:r>
            <a:r>
              <a:rPr lang="en-US" err="1">
                <a:ea typeface="Calibri"/>
                <a:cs typeface="Calibri"/>
              </a:rPr>
              <a:t>influenceurs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/!\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Suivre</a:t>
            </a:r>
            <a:r>
              <a:rPr lang="en-US">
                <a:ea typeface="Calibri"/>
                <a:cs typeface="Calibri"/>
              </a:rPr>
              <a:t> les tendances du </a:t>
            </a:r>
            <a:r>
              <a:rPr lang="en-US" err="1">
                <a:ea typeface="Calibri"/>
                <a:cs typeface="Calibri"/>
              </a:rPr>
              <a:t>réseau</a:t>
            </a: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24926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Snapchat = le </a:t>
            </a:r>
            <a:r>
              <a:rPr lang="en-US" sz="2800" b="1" err="1">
                <a:ea typeface="Calibri"/>
                <a:cs typeface="Calibri"/>
              </a:rPr>
              <a:t>réseau</a:t>
            </a:r>
            <a:r>
              <a:rPr lang="en-US" sz="2800" b="1">
                <a:ea typeface="Calibri"/>
                <a:cs typeface="Calibri"/>
              </a:rPr>
              <a:t> social pour mobile de la </a:t>
            </a:r>
            <a:r>
              <a:rPr lang="en-US" sz="2800" b="1" err="1">
                <a:ea typeface="Calibri"/>
                <a:cs typeface="Calibri"/>
              </a:rPr>
              <a:t>spontanéité</a:t>
            </a:r>
            <a:endParaRPr lang="en-US" err="1"/>
          </a:p>
          <a:p>
            <a:r>
              <a:rPr lang="en-US" sz="2000">
                <a:ea typeface="Calibri" panose="020F0502020204030204"/>
                <a:cs typeface="Calibri" panose="020F0502020204030204"/>
              </a:rPr>
              <a:t>Le 1er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réseau</a:t>
            </a:r>
            <a:r>
              <a:rPr lang="en-US" sz="2000">
                <a:ea typeface="Calibri" panose="020F0502020204030204"/>
                <a:cs typeface="Calibri" panose="020F0502020204030204"/>
              </a:rPr>
              <a:t> social des 11-24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ans</a:t>
            </a:r>
            <a:r>
              <a:rPr lang="en-US" sz="2000">
                <a:ea typeface="Calibri" panose="020F0502020204030204"/>
                <a:cs typeface="Calibri" panose="020F0502020204030204"/>
              </a:rPr>
              <a:t> (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uniquement</a:t>
            </a:r>
            <a:r>
              <a:rPr lang="en-US" sz="2000">
                <a:ea typeface="Calibri" panose="020F0502020204030204"/>
                <a:cs typeface="Calibri" panose="020F0502020204030204"/>
              </a:rPr>
              <a:t>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en</a:t>
            </a:r>
            <a:r>
              <a:rPr lang="en-US" sz="2000">
                <a:ea typeface="Calibri" panose="020F0502020204030204"/>
                <a:cs typeface="Calibri" panose="020F0502020204030204"/>
              </a:rPr>
              <a:t> mobile)</a:t>
            </a:r>
          </a:p>
        </p:txBody>
      </p:sp>
    </p:spTree>
    <p:extLst>
      <p:ext uri="{BB962C8B-B14F-4D97-AF65-F5344CB8AC3E}">
        <p14:creationId xmlns:p14="http://schemas.microsoft.com/office/powerpoint/2010/main" val="2519778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créer</a:t>
            </a:r>
            <a:r>
              <a:rPr lang="en-US">
                <a:ea typeface="Calibri"/>
                <a:cs typeface="Calibri"/>
              </a:rPr>
              <a:t> du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authentique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amusant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suivre</a:t>
            </a:r>
            <a:r>
              <a:rPr lang="en-US">
                <a:ea typeface="Calibri"/>
                <a:cs typeface="Calibri"/>
              </a:rPr>
              <a:t> les tendances du </a:t>
            </a:r>
            <a:r>
              <a:rPr lang="en-US" err="1">
                <a:ea typeface="Calibri"/>
                <a:cs typeface="Calibri"/>
              </a:rPr>
              <a:t>réseau</a:t>
            </a:r>
            <a:endParaRPr lang="en-US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>
                <a:ea typeface="Calibri"/>
                <a:cs typeface="Calibri"/>
              </a:rPr>
              <a:t>Photos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carrousels ; </a:t>
            </a:r>
            <a:r>
              <a:rPr lang="en-US" b="1" err="1">
                <a:solidFill>
                  <a:srgbClr val="000000"/>
                </a:solidFill>
                <a:ea typeface="Calibri"/>
                <a:cs typeface="Calibri"/>
              </a:rPr>
              <a:t>vidéos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(10 min max); </a:t>
            </a:r>
            <a:r>
              <a:rPr lang="en-US" b="1">
                <a:solidFill>
                  <a:srgbClr val="000000"/>
                </a:solidFill>
                <a:ea typeface="Calibri"/>
                <a:cs typeface="Calibri"/>
              </a:rPr>
              <a:t>stories 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(15 sec max); </a:t>
            </a:r>
            <a:r>
              <a:rPr lang="en-US" b="1">
                <a:solidFill>
                  <a:srgbClr val="000000"/>
                </a:solidFill>
                <a:ea typeface="Calibri"/>
                <a:cs typeface="Calibri"/>
              </a:rPr>
              <a:t>lives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Utilisez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les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effets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, </a:t>
            </a:r>
            <a:r>
              <a:rPr lang="en-US" err="1">
                <a:solidFill>
                  <a:srgbClr val="000000"/>
                </a:solidFill>
                <a:ea typeface="Calibri"/>
                <a:cs typeface="Calibri"/>
              </a:rPr>
              <a:t>créer</a:t>
            </a: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 des challenges</a:t>
            </a: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véhiculer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une</a:t>
            </a:r>
            <a:r>
              <a:rPr lang="en-US">
                <a:ea typeface="Calibri"/>
                <a:cs typeface="Calibri"/>
              </a:rPr>
              <a:t> image </a:t>
            </a:r>
            <a:r>
              <a:rPr lang="en-US" err="1">
                <a:ea typeface="Calibri"/>
                <a:cs typeface="Calibri"/>
              </a:rPr>
              <a:t>dynamique</a:t>
            </a:r>
            <a:r>
              <a:rPr lang="en-US">
                <a:ea typeface="Calibri"/>
                <a:cs typeface="Calibri"/>
              </a:rPr>
              <a:t> et toucher </a:t>
            </a:r>
            <a:r>
              <a:rPr lang="en-US" err="1">
                <a:ea typeface="Calibri"/>
                <a:cs typeface="Calibri"/>
              </a:rPr>
              <a:t>une</a:t>
            </a:r>
            <a:r>
              <a:rPr lang="en-US">
                <a:ea typeface="Calibri"/>
                <a:cs typeface="Calibri"/>
              </a:rPr>
              <a:t> audience très </a:t>
            </a:r>
            <a:r>
              <a:rPr lang="en-US" err="1">
                <a:ea typeface="Calibri"/>
                <a:cs typeface="Calibri"/>
              </a:rPr>
              <a:t>jeune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 audience </a:t>
            </a:r>
            <a:r>
              <a:rPr lang="en-US" err="1">
                <a:ea typeface="Calibri"/>
                <a:cs typeface="Calibri"/>
              </a:rPr>
              <a:t>jeune</a:t>
            </a:r>
            <a:r>
              <a:rPr lang="en-US">
                <a:ea typeface="Calibri"/>
                <a:cs typeface="Calibri"/>
              </a:rPr>
              <a:t>, 43% des 18+, 50/50 ho/</a:t>
            </a:r>
            <a:r>
              <a:rPr lang="en-US" err="1">
                <a:ea typeface="Calibri"/>
                <a:cs typeface="Calibri"/>
              </a:rPr>
              <a:t>fe</a:t>
            </a:r>
            <a:r>
              <a:rPr lang="en-US">
                <a:ea typeface="Calibri"/>
                <a:cs typeface="Calibri"/>
              </a:rPr>
              <a:t>, 71% entre 18 et 34 </a:t>
            </a:r>
            <a:r>
              <a:rPr lang="en-US" err="1">
                <a:ea typeface="Calibri"/>
                <a:cs typeface="Calibri"/>
              </a:rPr>
              <a:t>ans</a:t>
            </a:r>
            <a:r>
              <a:rPr lang="en-US">
                <a:ea typeface="Calibri"/>
                <a:cs typeface="Calibri"/>
              </a:rPr>
              <a:t>, 36% des </a:t>
            </a:r>
            <a:r>
              <a:rPr lang="en-US" err="1">
                <a:ea typeface="Calibri"/>
                <a:cs typeface="Calibri"/>
              </a:rPr>
              <a:t>internautes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l'utilisent</a:t>
            </a:r>
            <a:r>
              <a:rPr lang="en-US">
                <a:ea typeface="Calibri"/>
                <a:cs typeface="Calibri"/>
              </a:rPr>
              <a:t> (3,52 millions </a:t>
            </a:r>
            <a:r>
              <a:rPr lang="en-US" err="1">
                <a:ea typeface="Calibri"/>
                <a:cs typeface="Calibri"/>
              </a:rPr>
              <a:t>utilisateurs</a:t>
            </a:r>
            <a:r>
              <a:rPr lang="en-US">
                <a:ea typeface="Calibri"/>
                <a:cs typeface="Calibri"/>
              </a:rPr>
              <a:t>)</a:t>
            </a:r>
            <a:endParaRPr lang="en-US" err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poster </a:t>
            </a:r>
            <a:r>
              <a:rPr lang="en-US" err="1">
                <a:ea typeface="Calibri"/>
                <a:cs typeface="Calibri"/>
              </a:rPr>
              <a:t>régulièrement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intéragir</a:t>
            </a:r>
            <a:r>
              <a:rPr lang="en-US">
                <a:ea typeface="Calibri"/>
                <a:cs typeface="Calibri"/>
              </a:rPr>
              <a:t> avec la </a:t>
            </a:r>
            <a:r>
              <a:rPr lang="en-US" err="1">
                <a:ea typeface="Calibri"/>
                <a:cs typeface="Calibri"/>
              </a:rPr>
              <a:t>communauté,</a:t>
            </a:r>
            <a:r>
              <a:rPr lang="en-US" err="1">
                <a:ea typeface="+mn-lt"/>
                <a:cs typeface="+mn-lt"/>
              </a:rPr>
              <a:t>ne</a:t>
            </a:r>
            <a:r>
              <a:rPr lang="en-US">
                <a:ea typeface="+mn-lt"/>
                <a:cs typeface="+mn-lt"/>
              </a:rPr>
              <a:t> pas </a:t>
            </a:r>
            <a:r>
              <a:rPr lang="en-US" err="1">
                <a:ea typeface="+mn-lt"/>
                <a:cs typeface="+mn-lt"/>
              </a:rPr>
              <a:t>être</a:t>
            </a:r>
            <a:r>
              <a:rPr lang="en-US">
                <a:ea typeface="+mn-lt"/>
                <a:cs typeface="+mn-lt"/>
              </a:rPr>
              <a:t> trop </a:t>
            </a:r>
            <a:r>
              <a:rPr lang="en-US" err="1">
                <a:ea typeface="+mn-lt"/>
                <a:cs typeface="+mn-lt"/>
              </a:rPr>
              <a:t>sérieux</a:t>
            </a:r>
            <a:endParaRPr lang="en-US" err="1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/!\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Correspondre</a:t>
            </a:r>
            <a:r>
              <a:rPr lang="en-US">
                <a:ea typeface="Calibri"/>
                <a:cs typeface="Calibri"/>
              </a:rPr>
              <a:t> à la </a:t>
            </a:r>
            <a:r>
              <a:rPr lang="en-US" err="1">
                <a:ea typeface="Calibri"/>
                <a:cs typeface="Calibri"/>
              </a:rPr>
              <a:t>communauté</a:t>
            </a:r>
            <a:r>
              <a:rPr lang="en-US">
                <a:ea typeface="Calibri"/>
                <a:cs typeface="Calibri"/>
              </a:rPr>
              <a:t> et à </a:t>
            </a:r>
            <a:r>
              <a:rPr lang="en-US" err="1">
                <a:ea typeface="Calibri"/>
                <a:cs typeface="Calibri"/>
              </a:rPr>
              <a:t>l'esthétique</a:t>
            </a:r>
            <a:r>
              <a:rPr lang="en-US">
                <a:ea typeface="Calibri"/>
                <a:cs typeface="Calibri"/>
              </a:rPr>
              <a:t> Tik Tok (</a:t>
            </a:r>
            <a:r>
              <a:rPr lang="en-US" err="1">
                <a:ea typeface="Calibri"/>
                <a:cs typeface="Calibri"/>
              </a:rPr>
              <a:t>contre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exemple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>
                <a:ea typeface="Calibri"/>
                <a:cs typeface="Calibri"/>
                <a:hlinkClick r:id="rId2"/>
              </a:rPr>
              <a:t>le PS s'est fait railler sur Tik Tok</a:t>
            </a:r>
            <a:r>
              <a:rPr lang="en-US">
                <a:ea typeface="Calibri"/>
                <a:cs typeface="Calibri"/>
              </a:rPr>
              <a:t>) : il faut </a:t>
            </a:r>
            <a:r>
              <a:rPr lang="en-US" err="1">
                <a:ea typeface="Calibri"/>
                <a:cs typeface="Calibri"/>
              </a:rPr>
              <a:t>être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utilisateur</a:t>
            </a:r>
            <a:r>
              <a:rPr lang="en-US">
                <a:ea typeface="Calibri"/>
                <a:cs typeface="Calibri"/>
              </a:rPr>
              <a:t> de Tik Tok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24926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Tik Tok = le </a:t>
            </a:r>
            <a:r>
              <a:rPr lang="en-US" sz="2800" b="1" err="1">
                <a:ea typeface="Calibri"/>
                <a:cs typeface="Calibri"/>
              </a:rPr>
              <a:t>réseau</a:t>
            </a:r>
            <a:r>
              <a:rPr lang="en-US" sz="2800" b="1">
                <a:ea typeface="Calibri"/>
                <a:cs typeface="Calibri"/>
              </a:rPr>
              <a:t> social de la </a:t>
            </a:r>
            <a:r>
              <a:rPr lang="en-US" sz="2800" b="1" err="1">
                <a:ea typeface="Calibri"/>
                <a:cs typeface="Calibri"/>
              </a:rPr>
              <a:t>créativité</a:t>
            </a:r>
            <a:endParaRPr lang="en-US" err="1"/>
          </a:p>
          <a:p>
            <a:r>
              <a:rPr lang="en-US" sz="2000">
                <a:ea typeface="Calibri" panose="020F0502020204030204"/>
                <a:cs typeface="Calibri" panose="020F0502020204030204"/>
              </a:rPr>
              <a:t>Le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réseau</a:t>
            </a:r>
            <a:r>
              <a:rPr lang="en-US" sz="2000">
                <a:ea typeface="Calibri" panose="020F0502020204030204"/>
                <a:cs typeface="Calibri" panose="020F0502020204030204"/>
              </a:rPr>
              <a:t> social le plus consommé (1h10 par jour)</a:t>
            </a:r>
          </a:p>
        </p:txBody>
      </p:sp>
    </p:spTree>
    <p:extLst>
      <p:ext uri="{BB962C8B-B14F-4D97-AF65-F5344CB8AC3E}">
        <p14:creationId xmlns:p14="http://schemas.microsoft.com/office/powerpoint/2010/main" val="1111260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A1AE30-E87F-E5E8-6DAD-DDB9AC76F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Quoi :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créer</a:t>
            </a:r>
            <a:r>
              <a:rPr lang="en-US">
                <a:ea typeface="Calibri"/>
                <a:cs typeface="Calibri"/>
              </a:rPr>
              <a:t> du </a:t>
            </a:r>
            <a:r>
              <a:rPr lang="en-US" err="1">
                <a:ea typeface="Calibri"/>
                <a:cs typeface="Calibri"/>
              </a:rPr>
              <a:t>contenu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authentique</a:t>
            </a:r>
            <a:r>
              <a:rPr lang="en-US">
                <a:ea typeface="Calibri"/>
                <a:cs typeface="Calibri"/>
              </a:rPr>
              <a:t> et </a:t>
            </a:r>
            <a:r>
              <a:rPr lang="en-US" err="1">
                <a:ea typeface="Calibri"/>
                <a:cs typeface="Calibri"/>
              </a:rPr>
              <a:t>amusant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suivre</a:t>
            </a:r>
            <a:r>
              <a:rPr lang="en-US">
                <a:ea typeface="Calibri"/>
                <a:cs typeface="Calibri"/>
              </a:rPr>
              <a:t> les tendances du </a:t>
            </a:r>
            <a:r>
              <a:rPr lang="en-US" err="1">
                <a:ea typeface="Calibri"/>
                <a:cs typeface="Calibri"/>
              </a:rPr>
              <a:t>réseau</a:t>
            </a:r>
            <a:endParaRPr lang="en-US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b="1" err="1">
                <a:ea typeface="Calibri"/>
                <a:cs typeface="Calibri"/>
              </a:rPr>
              <a:t>Textes</a:t>
            </a:r>
            <a:endParaRPr lang="en-US" b="1" err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 err="1">
                <a:solidFill>
                  <a:srgbClr val="2BB09B"/>
                </a:solidFill>
                <a:ea typeface="Calibri"/>
                <a:cs typeface="Calibri"/>
              </a:rPr>
              <a:t>Pourquoi</a:t>
            </a:r>
            <a:r>
              <a:rPr lang="en-US">
                <a:ea typeface="Calibri"/>
                <a:cs typeface="Calibri"/>
              </a:rPr>
              <a:t> : canal de communication </a:t>
            </a:r>
            <a:r>
              <a:rPr lang="en-US" err="1">
                <a:ea typeface="Calibri"/>
                <a:cs typeface="Calibri"/>
              </a:rPr>
              <a:t>fiable</a:t>
            </a:r>
            <a:r>
              <a:rPr lang="en-US">
                <a:ea typeface="Calibri"/>
                <a:cs typeface="Calibri"/>
              </a:rPr>
              <a:t> entre les marques et </a:t>
            </a:r>
            <a:r>
              <a:rPr lang="en-US" err="1">
                <a:ea typeface="Calibri"/>
                <a:cs typeface="Calibri"/>
              </a:rPr>
              <a:t>leurs</a:t>
            </a:r>
            <a:r>
              <a:rPr lang="en-US">
                <a:ea typeface="Calibri"/>
                <a:cs typeface="Calibri"/>
              </a:rPr>
              <a:t> clients</a:t>
            </a: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Qui </a:t>
            </a:r>
            <a:r>
              <a:rPr lang="en-US">
                <a:ea typeface="Calibri"/>
                <a:cs typeface="Calibri"/>
              </a:rPr>
              <a:t>: 63% </a:t>
            </a:r>
            <a:r>
              <a:rPr lang="en-US" err="1">
                <a:ea typeface="Calibri"/>
                <a:cs typeface="Calibri"/>
              </a:rPr>
              <a:t>ont</a:t>
            </a:r>
            <a:r>
              <a:rPr lang="en-US">
                <a:ea typeface="Calibri"/>
                <a:cs typeface="Calibri"/>
              </a:rPr>
              <a:t> plus de 24 </a:t>
            </a:r>
            <a:r>
              <a:rPr lang="en-US" err="1">
                <a:ea typeface="Calibri"/>
                <a:cs typeface="Calibri"/>
              </a:rPr>
              <a:t>ans</a:t>
            </a:r>
            <a:r>
              <a:rPr lang="en-US">
                <a:ea typeface="Calibri"/>
                <a:cs typeface="Calibri"/>
              </a:rPr>
              <a:t>, 37% entre 18-24 </a:t>
            </a:r>
            <a:r>
              <a:rPr lang="en-US" err="1">
                <a:ea typeface="Calibri"/>
                <a:cs typeface="Calibri"/>
              </a:rPr>
              <a:t>ans</a:t>
            </a:r>
            <a:r>
              <a:rPr lang="en-US">
                <a:ea typeface="Calibri"/>
                <a:cs typeface="Calibri"/>
              </a:rPr>
              <a:t>, 5% </a:t>
            </a:r>
            <a:r>
              <a:rPr lang="en-US" err="1">
                <a:ea typeface="Calibri"/>
                <a:cs typeface="Calibri"/>
              </a:rPr>
              <a:t>d'internautes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l'utilisent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chaque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mois</a:t>
            </a:r>
            <a:endParaRPr lang="en-US" err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Comment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intéragir</a:t>
            </a:r>
            <a:r>
              <a:rPr lang="en-US">
                <a:ea typeface="Calibri"/>
                <a:cs typeface="Calibri"/>
              </a:rPr>
              <a:t> avec </a:t>
            </a:r>
            <a:r>
              <a:rPr lang="en-US" err="1">
                <a:ea typeface="Calibri"/>
                <a:cs typeface="Calibri"/>
              </a:rPr>
              <a:t>l'audience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suivre</a:t>
            </a:r>
            <a:r>
              <a:rPr lang="en-US">
                <a:ea typeface="Calibri"/>
                <a:cs typeface="Calibri"/>
              </a:rPr>
              <a:t> les tendances, </a:t>
            </a:r>
            <a:r>
              <a:rPr lang="en-US" err="1">
                <a:ea typeface="Calibri"/>
                <a:cs typeface="Calibri"/>
              </a:rPr>
              <a:t>être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différent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d'Instagram</a:t>
            </a:r>
            <a:endParaRPr lang="en-US">
              <a:ea typeface="Calibri"/>
              <a:cs typeface="Calibri"/>
            </a:endParaRPr>
          </a:p>
          <a:p>
            <a:r>
              <a:rPr lang="en-US" b="1">
                <a:solidFill>
                  <a:srgbClr val="2BB09B"/>
                </a:solidFill>
                <a:ea typeface="Calibri"/>
                <a:cs typeface="Calibri"/>
              </a:rPr>
              <a:t>/!\</a:t>
            </a:r>
            <a:r>
              <a:rPr lang="en-US">
                <a:ea typeface="Calibri"/>
                <a:cs typeface="Calibri"/>
              </a:rPr>
              <a:t> Pas de </a:t>
            </a:r>
            <a:r>
              <a:rPr lang="en-US" err="1">
                <a:ea typeface="Calibri"/>
                <a:cs typeface="Calibri"/>
              </a:rPr>
              <a:t>publicité</a:t>
            </a:r>
            <a:r>
              <a:rPr lang="en-US">
                <a:ea typeface="Calibri"/>
                <a:cs typeface="Calibri"/>
              </a:rPr>
              <a:t> (</a:t>
            </a:r>
            <a:r>
              <a:rPr lang="en-US" err="1">
                <a:ea typeface="Calibri"/>
                <a:cs typeface="Calibri"/>
              </a:rPr>
              <a:t>actuellement</a:t>
            </a:r>
            <a:r>
              <a:rPr lang="en-US">
                <a:ea typeface="Calibri"/>
                <a:cs typeface="Calibri"/>
              </a:rPr>
              <a:t>)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25415-D4A7-E39E-A07E-A75417FA9303}"/>
              </a:ext>
            </a:extLst>
          </p:cNvPr>
          <p:cNvSpPr txBox="1"/>
          <p:nvPr/>
        </p:nvSpPr>
        <p:spPr>
          <a:xfrm>
            <a:off x="824926" y="872435"/>
            <a:ext cx="987287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Threads = le Twitter de Méta (Facebook)</a:t>
            </a:r>
            <a:endParaRPr lang="en-US" err="1"/>
          </a:p>
          <a:p>
            <a:r>
              <a:rPr lang="en-US" sz="2000">
                <a:ea typeface="Calibri" panose="020F0502020204030204"/>
                <a:cs typeface="Calibri" panose="020F0502020204030204"/>
              </a:rPr>
              <a:t>Le dernier né, affaire à </a:t>
            </a:r>
            <a:r>
              <a:rPr lang="en-US" sz="2000" err="1">
                <a:ea typeface="Calibri" panose="020F0502020204030204"/>
                <a:cs typeface="Calibri" panose="020F0502020204030204"/>
              </a:rPr>
              <a:t>suivre</a:t>
            </a:r>
            <a:r>
              <a:rPr lang="en-US" sz="2000">
                <a:ea typeface="Calibri" panose="020F0502020204030204"/>
                <a:cs typeface="Calibri" panose="020F0502020204030204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7553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1B222BCF-69F7-FD78-5A72-D1776039773C}"/>
              </a:ext>
            </a:extLst>
          </p:cNvPr>
          <p:cNvSpPr/>
          <p:nvPr/>
        </p:nvSpPr>
        <p:spPr>
          <a:xfrm>
            <a:off x="1812536" y="149519"/>
            <a:ext cx="4414093" cy="2872291"/>
          </a:xfrm>
          <a:prstGeom prst="wedgeRoundRectCallout">
            <a:avLst/>
          </a:prstGeom>
          <a:solidFill>
            <a:srgbClr val="8DD2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800"/>
              <a:t>MERCI</a:t>
            </a:r>
            <a:endParaRPr lang="fr-BE" sz="6600"/>
          </a:p>
        </p:txBody>
      </p:sp>
      <p:sp>
        <p:nvSpPr>
          <p:cNvPr id="7" name="Bulle narrative : rectangle à coins arrondis 6">
            <a:extLst>
              <a:ext uri="{FF2B5EF4-FFF2-40B4-BE49-F238E27FC236}">
                <a16:creationId xmlns:a16="http://schemas.microsoft.com/office/drawing/2014/main" id="{EBE58E31-0288-64F6-6423-61F3835E98FB}"/>
              </a:ext>
            </a:extLst>
          </p:cNvPr>
          <p:cNvSpPr/>
          <p:nvPr/>
        </p:nvSpPr>
        <p:spPr>
          <a:xfrm>
            <a:off x="5410200" y="2013857"/>
            <a:ext cx="2489115" cy="1822334"/>
          </a:xfrm>
          <a:prstGeom prst="wedgeRoundRectCallout">
            <a:avLst/>
          </a:prstGeom>
          <a:solidFill>
            <a:srgbClr val="ED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/>
              <a:t>ET</a:t>
            </a:r>
            <a:endParaRPr lang="fr-BE"/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59AE19E5-E205-0BDE-6872-5866E9EA78DA}"/>
              </a:ext>
            </a:extLst>
          </p:cNvPr>
          <p:cNvSpPr/>
          <p:nvPr/>
        </p:nvSpPr>
        <p:spPr>
          <a:xfrm>
            <a:off x="3103327" y="3429000"/>
            <a:ext cx="2306873" cy="1544746"/>
          </a:xfrm>
          <a:prstGeom prst="wedgeRoundRectCallout">
            <a:avLst/>
          </a:prstGeom>
          <a:solidFill>
            <a:srgbClr val="E618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/>
              <a:t>A</a:t>
            </a:r>
          </a:p>
        </p:txBody>
      </p:sp>
      <p:sp>
        <p:nvSpPr>
          <p:cNvPr id="9" name="Bulle narrative : rectangle à coins arrondis 8">
            <a:extLst>
              <a:ext uri="{FF2B5EF4-FFF2-40B4-BE49-F238E27FC236}">
                <a16:creationId xmlns:a16="http://schemas.microsoft.com/office/drawing/2014/main" id="{2DB0D4C1-FB37-3CE1-2898-7F0502CB2964}"/>
              </a:ext>
            </a:extLst>
          </p:cNvPr>
          <p:cNvSpPr/>
          <p:nvPr/>
        </p:nvSpPr>
        <p:spPr>
          <a:xfrm>
            <a:off x="5055580" y="4419600"/>
            <a:ext cx="4104685" cy="2110291"/>
          </a:xfrm>
          <a:prstGeom prst="wedgeRoundRectCallout">
            <a:avLst/>
          </a:prstGeom>
          <a:solidFill>
            <a:srgbClr val="2BB0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7200"/>
              <a:t>BIENTÔT</a:t>
            </a:r>
          </a:p>
        </p:txBody>
      </p:sp>
    </p:spTree>
    <p:extLst>
      <p:ext uri="{BB962C8B-B14F-4D97-AF65-F5344CB8AC3E}">
        <p14:creationId xmlns:p14="http://schemas.microsoft.com/office/powerpoint/2010/main" val="35558646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FC515E0699774B980BA86DC8DC7C37" ma:contentTypeVersion="16" ma:contentTypeDescription="Crée un document." ma:contentTypeScope="" ma:versionID="22e5771f5221c6c02c06e9680ab103f6">
  <xsd:schema xmlns:xsd="http://www.w3.org/2001/XMLSchema" xmlns:xs="http://www.w3.org/2001/XMLSchema" xmlns:p="http://schemas.microsoft.com/office/2006/metadata/properties" xmlns:ns2="487d15b7-a540-4977-b1bb-1f2e5a0b418a" xmlns:ns3="97dc7265-4962-49b3-927b-f9e2ff81020e" targetNamespace="http://schemas.microsoft.com/office/2006/metadata/properties" ma:root="true" ma:fieldsID="67cb20d33b7077d4e0a961298d0939c4" ns2:_="" ns3:_="">
    <xsd:import namespace="487d15b7-a540-4977-b1bb-1f2e5a0b418a"/>
    <xsd:import namespace="97dc7265-4962-49b3-927b-f9e2ff8102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d15b7-a540-4977-b1bb-1f2e5a0b4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98a06d1d-5981-4e19-be38-a488f503ed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9" nillable="true" ma:displayName="État de validation" ma:internalName="_x00c9_tat_x0020_de_x0020_validation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c7265-4962-49b3-927b-f9e2ff81020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bc4137e-302b-490d-a70a-7a542f87d71e}" ma:internalName="TaxCatchAll" ma:showField="CatchAllData" ma:web="97dc7265-4962-49b3-927b-f9e2ff8102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7d15b7-a540-4977-b1bb-1f2e5a0b418a">
      <Terms xmlns="http://schemas.microsoft.com/office/infopath/2007/PartnerControls"/>
    </lcf76f155ced4ddcb4097134ff3c332f>
    <_Flow_SignoffStatus xmlns="487d15b7-a540-4977-b1bb-1f2e5a0b418a" xsi:nil="true"/>
    <TaxCatchAll xmlns="97dc7265-4962-49b3-927b-f9e2ff81020e" xsi:nil="true"/>
  </documentManagement>
</p:properties>
</file>

<file path=customXml/itemProps1.xml><?xml version="1.0" encoding="utf-8"?>
<ds:datastoreItem xmlns:ds="http://schemas.openxmlformats.org/officeDocument/2006/customXml" ds:itemID="{0454D1AD-9BA1-4BDF-985F-85C7451CE10A}">
  <ds:schemaRefs>
    <ds:schemaRef ds:uri="487d15b7-a540-4977-b1bb-1f2e5a0b418a"/>
    <ds:schemaRef ds:uri="97dc7265-4962-49b3-927b-f9e2ff81020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B3B1C5F-DCC1-4FFA-BBBE-9B1566B5F2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1403D7-5D21-4A52-AA5E-F8A35A12D787}">
  <ds:schemaRefs>
    <ds:schemaRef ds:uri="487d15b7-a540-4977-b1bb-1f2e5a0b418a"/>
    <ds:schemaRef ds:uri="97dc7265-4962-49b3-927b-f9e2ff81020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975</Words>
  <Application>Microsoft Office PowerPoint</Application>
  <PresentationFormat>Grand écran</PresentationFormat>
  <Paragraphs>72</Paragraphs>
  <Slides>9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Courier New,monospace</vt:lpstr>
      <vt:lpstr>DK Lemon Yellow Sun</vt:lpstr>
      <vt:lpstr>Source Sans Pro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 outils et des ressources au service de la transition des cantines</dc:title>
  <dc:creator>Lyse Bauduin</dc:creator>
  <cp:lastModifiedBy>Caroline Collectif 5C</cp:lastModifiedBy>
  <cp:revision>14</cp:revision>
  <dcterms:created xsi:type="dcterms:W3CDTF">2021-05-26T06:36:05Z</dcterms:created>
  <dcterms:modified xsi:type="dcterms:W3CDTF">2025-01-30T16:43:55Z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0x01010028FC515E0699774B980BA86DC8DC7C37</vt:lpwstr>
  </property>
  <property fmtid="{D5CDD505-2E9C-101B-9397-08002B2CF9AE}" pid="3" name="MediaServiceImageTags">
    <vt:lpwstr/>
  </property>
</Properties>
</file>